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9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Lst>
  <p:sldSz cx="18288000" cy="10287000"/>
  <p:notesSz cx="6858000" cy="9144000"/>
  <p:embeddedFontLst>
    <p:embeddedFont>
      <p:font typeface="Arimo" panose="020B0604020202020204" charset="0"/>
      <p:regular r:id="rId140"/>
    </p:embeddedFont>
    <p:embeddedFont>
      <p:font typeface="Arimo Bold" panose="020B0604020202020204" charset="0"/>
      <p:regular r:id="rId141"/>
    </p:embeddedFont>
    <p:embeddedFont>
      <p:font typeface="Bricolage Grotesque Bold" panose="020B0604020202020204" charset="0"/>
      <p:regular r:id="rId142"/>
    </p:embeddedFont>
    <p:embeddedFont>
      <p:font typeface="Canva Sans" panose="020B0604020202020204" charset="0"/>
      <p:regular r:id="rId143"/>
    </p:embeddedFont>
    <p:embeddedFont>
      <p:font typeface="Canva Sans Bold" panose="020B0604020202020204" charset="0"/>
      <p:regular r:id="rId144"/>
    </p:embeddedFont>
    <p:embeddedFont>
      <p:font typeface="Canva Sans Medium" panose="020B0604020202020204" charset="0"/>
      <p:regular r:id="rId145"/>
    </p:embeddedFont>
    <p:embeddedFont>
      <p:font typeface="Gotham Condensed Bold Italics" panose="020B0604020202020204" charset="0"/>
      <p:regular r:id="rId146"/>
    </p:embeddedFont>
    <p:embeddedFont>
      <p:font typeface="IBM Plex Mono Bold" panose="020B0604020202020204" charset="0"/>
      <p:regular r:id="rId147"/>
    </p:embeddedFont>
    <p:embeddedFont>
      <p:font typeface="League Spartan" panose="020B0604020202020204" charset="0"/>
      <p:regular r:id="rId148"/>
    </p:embeddedFont>
    <p:embeddedFont>
      <p:font typeface="Open Sans" pitchFamily="2" charset="0"/>
      <p:regular r:id="rId149"/>
    </p:embeddedFont>
    <p:embeddedFont>
      <p:font typeface="Open Sans Bold" panose="020B0604020202020204" charset="0"/>
      <p:regular r:id="rId150"/>
    </p:embeddedFont>
    <p:embeddedFont>
      <p:font typeface="Overpass Ultra-Bold" panose="020B0604020202020204" charset="0"/>
      <p:regular r:id="rId151"/>
    </p:embeddedFont>
    <p:embeddedFont>
      <p:font typeface="Roboto" panose="02000000000000000000" pitchFamily="2" charset="0"/>
      <p:regular r:id="rId152"/>
    </p:embeddedFont>
    <p:embeddedFont>
      <p:font typeface="Rustic Printed" panose="020B0604020202020204" charset="0"/>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04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0.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1.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fntdata"/><Relationship Id="rId14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2.fntdata"/><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2.fntdata"/><Relationship Id="rId14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4.fntdata"/><Relationship Id="rId148"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5.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Labeling – We manually drew bounding boxes around the areas of interest, such as the ID card and the specific fields inside it.</a:t>
            </a:r>
          </a:p>
          <a:p>
            <a:r>
              <a:rPr lang="en-US"/>
              <a:t>Splitting – Roboflow automatically split our dataset into training, validation, and testing sets — usually 70% for training, 20% for validation, and 10% for testing.</a:t>
            </a:r>
          </a:p>
          <a:p>
            <a:r>
              <a:rPr lang="en-US"/>
              <a:t>Exporting (data.yaml) – Finally, we exported the dataset in YOLOv8 format. The data.yaml file defines the dataset structure, including paths and class names, which the model uses during 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chose YOLOv8 for our object detection tasks because it offers excellent balance between accuracy, speed, and ease of use.</a:t>
            </a:r>
          </a:p>
          <a:p>
            <a:endParaRPr lang="en-US"/>
          </a:p>
          <a:p>
            <a:r>
              <a:rPr lang="en-US"/>
              <a:t>YOLOv8 is the latest and most advanced version in the YOLO family. It comes with:</a:t>
            </a:r>
          </a:p>
          <a:p>
            <a:endParaRPr lang="en-US"/>
          </a:p>
          <a:p>
            <a:r>
              <a:rPr lang="en-US"/>
              <a:t>Pretrained models that are easy to fine-tune on custom data</a:t>
            </a:r>
          </a:p>
          <a:p>
            <a:endParaRPr lang="en-US"/>
          </a:p>
          <a:p>
            <a:r>
              <a:rPr lang="en-US"/>
              <a:t>Strong performance in small object detection — which was perfect for detecting fields inside ID cards</a:t>
            </a:r>
          </a:p>
          <a:p>
            <a:endParaRPr lang="en-US"/>
          </a:p>
          <a:p>
            <a:r>
              <a:rPr lang="en-US"/>
              <a:t>And it supports exporting to many formats, making it easier to integrate with the rest of our system."</a:t>
            </a:r>
          </a:p>
          <a:p>
            <a:endParaRPr lang="en-US"/>
          </a:p>
          <a:p>
            <a:r>
              <a:rPr lang="en-US"/>
              <a:t>"Using YOLOv8 helped us reduce training time and achieve better results without the need to build a model from scratch."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Ready for OCR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114.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06.svg"/></Relationships>
</file>

<file path=ppt/slides/_rels/slide12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hyperlink" Target="https://sepolia.etherscan.io/address/0x2d567ece699eabe5afcd141edb7a4f2d0d6ce8a0" TargetMode="External"/><Relationship Id="rId4" Type="http://schemas.openxmlformats.org/officeDocument/2006/relationships/image" Target="../media/image106.svg"/><Relationship Id="rId9" Type="http://schemas.openxmlformats.org/officeDocument/2006/relationships/image" Target="../media/image121.svg"/></Relationships>
</file>

<file path=ppt/slides/_rels/slide1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hyperlink" Target="https://sepolia.etherscan.io/tx/0x6d1dc7567cdf548dd1bee64faea794cb954ea396a56c8f788e298a52a84c21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svg"/><Relationship Id="rId11" Type="http://schemas.openxmlformats.org/officeDocument/2006/relationships/hyperlink" Target="https://sepolia.etherscan.io/address/0xc4bfccb1668d6e464f33a76badd8c8d7d341e04a" TargetMode="External"/><Relationship Id="rId5" Type="http://schemas.openxmlformats.org/officeDocument/2006/relationships/image" Target="../media/image118.png"/><Relationship Id="rId10" Type="http://schemas.openxmlformats.org/officeDocument/2006/relationships/hyperlink" Target="https://sepolia.etherscan.io/address/0x2d567ece699eabe5afcd141edb7a4f2d0d6ce8a0" TargetMode="External"/><Relationship Id="rId4" Type="http://schemas.openxmlformats.org/officeDocument/2006/relationships/image" Target="../media/image106.svg"/><Relationship Id="rId9" Type="http://schemas.openxmlformats.org/officeDocument/2006/relationships/image" Target="../media/image121.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23.svg"/></Relationships>
</file>

<file path=ppt/slides/_rels/slide13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6.svg"/><Relationship Id="rId4" Type="http://schemas.openxmlformats.org/officeDocument/2006/relationships/image" Target="../media/image12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6.svg"/><Relationship Id="rId4" Type="http://schemas.openxmlformats.org/officeDocument/2006/relationships/image" Target="../media/image125.png"/></Relationships>
</file>

<file path=ppt/slides/_rels/slide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28.svg"/><Relationship Id="rId5" Type="http://schemas.openxmlformats.org/officeDocument/2006/relationships/image" Target="../media/image108.svg"/><Relationship Id="rId10" Type="http://schemas.openxmlformats.org/officeDocument/2006/relationships/image" Target="../media/image127.png"/><Relationship Id="rId4" Type="http://schemas.openxmlformats.org/officeDocument/2006/relationships/image" Target="../media/image107.png"/><Relationship Id="rId9" Type="http://schemas.openxmlformats.org/officeDocument/2006/relationships/image" Target="../media/image112.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8.jpeg"/><Relationship Id="rId4" Type="http://schemas.openxmlformats.org/officeDocument/2006/relationships/image" Target="../media/image43.jpe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26.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19.svg"/><Relationship Id="rId27"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p:cNvSpPr txBox="1"/>
          <p:nvPr/>
        </p:nvSpPr>
        <p:spPr>
          <a:xfrm>
            <a:off x="4766099" y="3085290"/>
            <a:ext cx="8755801" cy="4183096"/>
          </a:xfrm>
          <a:prstGeom prst="rect">
            <a:avLst/>
          </a:prstGeom>
        </p:spPr>
        <p:txBody>
          <a:bodyPr lIns="0" tIns="0" rIns="0" bIns="0" rtlCol="0" anchor="t">
            <a:spAutoFit/>
          </a:bodyPr>
          <a:lstStyle/>
          <a:p>
            <a:pPr marL="0" lvl="0" indent="0" algn="ctr">
              <a:lnSpc>
                <a:spcPts val="9802"/>
              </a:lnSpc>
            </a:pPr>
            <a:r>
              <a:rPr lang="en-US" sz="11669" spc="-700" dirty="0">
                <a:solidFill>
                  <a:srgbClr val="0B4E7C"/>
                </a:solidFill>
                <a:latin typeface="Rustic Printed"/>
                <a:ea typeface="Rustic Printed"/>
                <a:cs typeface="Rustic Printed"/>
                <a:sym typeface="Rustic Printed"/>
              </a:rPr>
              <a:t>BLOCKCHAIN BASED E-VOTING SYSTEM</a:t>
            </a:r>
          </a:p>
        </p:txBody>
      </p:sp>
      <p:sp>
        <p:nvSpPr>
          <p:cNvPr id="14" name="Freeform 14"/>
          <p:cNvSpPr/>
          <p:nvPr/>
        </p:nvSpPr>
        <p:spPr>
          <a:xfrm rot="4142913">
            <a:off x="13678130" y="2319191"/>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TextBox 15"/>
          <p:cNvSpPr txBox="1"/>
          <p:nvPr/>
        </p:nvSpPr>
        <p:spPr>
          <a:xfrm>
            <a:off x="4014678" y="8695882"/>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b="1" spc="179" dirty="0">
                <a:solidFill>
                  <a:schemeClr val="accent1">
                    <a:lumMod val="75000"/>
                  </a:schemeClr>
                </a:solidFill>
                <a:latin typeface="Canva Sans Medium"/>
                <a:ea typeface="Canva Sans Medium"/>
                <a:cs typeface="Canva Sans Medium"/>
                <a:sym typeface="Canva Sans Medium"/>
              </a:rPr>
              <a:t>FINAL SEMINAR</a:t>
            </a:r>
          </a:p>
        </p:txBody>
      </p:sp>
      <p:sp>
        <p:nvSpPr>
          <p:cNvPr id="16" name="Freeform 16"/>
          <p:cNvSpPr/>
          <p:nvPr/>
        </p:nvSpPr>
        <p:spPr>
          <a:xfrm rot="-6823717">
            <a:off x="1920249" y="6641433"/>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flipH="1">
            <a:off x="2517890" y="1862185"/>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8" name="Freeform 18"/>
          <p:cNvSpPr/>
          <p:nvPr/>
        </p:nvSpPr>
        <p:spPr>
          <a:xfrm>
            <a:off x="15513261" y="7045141"/>
            <a:ext cx="1140143" cy="1228640"/>
          </a:xfrm>
          <a:custGeom>
            <a:avLst/>
            <a:gdLst/>
            <a:ahLst/>
            <a:cxnLst/>
            <a:rect l="l" t="t" r="r" b="b"/>
            <a:pathLst>
              <a:path w="1140143" h="1228640">
                <a:moveTo>
                  <a:pt x="0" y="0"/>
                </a:moveTo>
                <a:lnTo>
                  <a:pt x="1140142" y="0"/>
                </a:lnTo>
                <a:lnTo>
                  <a:pt x="1140142" y="1228640"/>
                </a:lnTo>
                <a:lnTo>
                  <a:pt x="0" y="1228640"/>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9" name="Freeform 19"/>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8990135"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OBJECTIVE</a:t>
            </a:r>
          </a:p>
        </p:txBody>
      </p:sp>
      <p:sp>
        <p:nvSpPr>
          <p:cNvPr id="7" name="TextBox 7"/>
          <p:cNvSpPr txBox="1"/>
          <p:nvPr/>
        </p:nvSpPr>
        <p:spPr>
          <a:xfrm>
            <a:off x="1838739" y="2710396"/>
            <a:ext cx="14610522" cy="4594860"/>
          </a:xfrm>
          <a:prstGeom prst="rect">
            <a:avLst/>
          </a:prstGeom>
        </p:spPr>
        <p:txBody>
          <a:bodyPr lIns="0" tIns="0" rIns="0" bIns="0" rtlCol="0" anchor="t">
            <a:spAutoFit/>
          </a:bodyPr>
          <a:lstStyle/>
          <a:p>
            <a:pPr marL="647700" lvl="1" indent="-323850" algn="l">
              <a:lnSpc>
                <a:spcPts val="4140"/>
              </a:lnSpc>
              <a:buFont typeface="Arial"/>
              <a:buChar char="•"/>
            </a:pPr>
            <a:r>
              <a:rPr lang="en-US" sz="3000" b="1" spc="179" dirty="0">
                <a:solidFill>
                  <a:srgbClr val="FFFFFF"/>
                </a:solidFill>
                <a:latin typeface="Canva Sans Medium"/>
                <a:ea typeface="Canva Sans Medium"/>
                <a:cs typeface="Canva Sans Medium"/>
                <a:sym typeface="Canva Sans Medium"/>
              </a:rPr>
              <a:t>The main goal of this project is to develop an online voting system with blockchain as its core foundation and AI-powered identity verification. This system will :</a:t>
            </a:r>
          </a:p>
          <a:p>
            <a:pPr algn="l">
              <a:lnSpc>
                <a:spcPts val="1500"/>
              </a:lnSpc>
            </a:pPr>
            <a:endParaRPr lang="en-US" sz="3000" b="1" spc="179" dirty="0">
              <a:solidFill>
                <a:srgbClr val="FFFFFF"/>
              </a:solidFill>
              <a:latin typeface="Canva Sans Medium"/>
              <a:ea typeface="Canva Sans Medium"/>
              <a:cs typeface="Canva Sans Medium"/>
              <a:sym typeface="Canva Sans Medium"/>
            </a:endParaRPr>
          </a:p>
          <a:p>
            <a:pPr marL="1295400" lvl="2" indent="-431800" algn="l">
              <a:lnSpc>
                <a:spcPts val="4620"/>
              </a:lnSpc>
              <a:buFont typeface="Arial"/>
              <a:buChar char="⚬"/>
            </a:pPr>
            <a:r>
              <a:rPr lang="en-US" sz="3000" b="1" spc="179" dirty="0">
                <a:solidFill>
                  <a:srgbClr val="FFFFFF"/>
                </a:solidFill>
                <a:latin typeface="Canva Sans Medium"/>
                <a:ea typeface="Canva Sans Medium"/>
                <a:cs typeface="Canva Sans Medium"/>
                <a:sym typeface="Canva Sans Medium"/>
              </a:rPr>
              <a:t>Ensure privacy and trust in voting processes, benefiting governments, organizations, and private entities seeking secure voting solutions.</a:t>
            </a:r>
          </a:p>
          <a:p>
            <a:pPr marL="1295400" lvl="2" indent="-431800" algn="l">
              <a:lnSpc>
                <a:spcPts val="4620"/>
              </a:lnSpc>
              <a:buFont typeface="Arial"/>
              <a:buChar char="⚬"/>
            </a:pPr>
            <a:r>
              <a:rPr lang="en-US" sz="3000" b="1" spc="179" dirty="0">
                <a:solidFill>
                  <a:srgbClr val="FFFFFF"/>
                </a:solidFill>
                <a:latin typeface="Canva Sans Medium"/>
                <a:ea typeface="Canva Sans Medium"/>
                <a:cs typeface="Canva Sans Medium"/>
                <a:sym typeface="Canva Sans Medium"/>
              </a:rPr>
              <a:t>Enable real-time, auditable, and transparent voting records.</a:t>
            </a:r>
          </a:p>
          <a:p>
            <a:pPr marL="0" lvl="0" indent="0" algn="l">
              <a:lnSpc>
                <a:spcPts val="4200"/>
              </a:lnSpc>
            </a:pPr>
            <a:endParaRPr lang="en-US" sz="3000" b="1" spc="179" dirty="0">
              <a:solidFill>
                <a:srgbClr val="FFFFFF"/>
              </a:solidFill>
              <a:latin typeface="Canva Sans Medium"/>
              <a:ea typeface="Canva Sans Medium"/>
              <a:cs typeface="Canva Sans Medium"/>
              <a:sym typeface="Canva Sans Medium"/>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ID FIELD EXTRACTION WITH OCR</a:t>
            </a:r>
          </a:p>
        </p:txBody>
      </p:sp>
      <p:sp>
        <p:nvSpPr>
          <p:cNvPr id="7" name="TextBox 7"/>
          <p:cNvSpPr txBox="1"/>
          <p:nvPr/>
        </p:nvSpPr>
        <p:spPr>
          <a:xfrm>
            <a:off x="1226906" y="2910953"/>
            <a:ext cx="16558340" cy="5687607"/>
          </a:xfrm>
          <a:prstGeom prst="rect">
            <a:avLst/>
          </a:prstGeom>
        </p:spPr>
        <p:txBody>
          <a:bodyPr lIns="0" tIns="0" rIns="0" bIns="0" rtlCol="0" anchor="t">
            <a:spAutoFit/>
          </a:bodyPr>
          <a:lstStyle/>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YOLO-based detection models localize the ID card and its fields.</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OCR extracts key information, with a focus on the National ID Number (NID).</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Preprocessing improves accuracy (grayscale, thresholding, etc.).</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Postprocessing (digit conversion, regex) ensures clean and usable output.</a:t>
            </a:r>
          </a:p>
          <a:p>
            <a:pPr marL="0" lvl="0" indent="0" algn="l">
              <a:lnSpc>
                <a:spcPts val="5851"/>
              </a:lnSpc>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SECURE BLOCKCHAIN-BASED VOTING</a:t>
            </a:r>
          </a:p>
        </p:txBody>
      </p:sp>
      <p:sp>
        <p:nvSpPr>
          <p:cNvPr id="7" name="TextBox 7"/>
          <p:cNvSpPr txBox="1"/>
          <p:nvPr/>
        </p:nvSpPr>
        <p:spPr>
          <a:xfrm>
            <a:off x="1226906" y="2910953"/>
            <a:ext cx="16558340" cy="6401982"/>
          </a:xfrm>
          <a:prstGeom prst="rect">
            <a:avLst/>
          </a:prstGeom>
        </p:spPr>
        <p:txBody>
          <a:bodyPr lIns="0" tIns="0" rIns="0" bIns="0" rtlCol="0" anchor="t">
            <a:spAutoFit/>
          </a:bodyPr>
          <a:lstStyle/>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Once the user is verified, the vote is submitted to the zkSync blockchain.</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Smart contracts enforce:</a:t>
            </a:r>
          </a:p>
          <a:p>
            <a:pPr algn="l">
              <a:lnSpc>
                <a:spcPts val="5692"/>
              </a:lnSpc>
            </a:pPr>
            <a:r>
              <a:rPr lang="en-US" sz="3579" spc="214">
                <a:solidFill>
                  <a:srgbClr val="FFFFFF"/>
                </a:solidFill>
                <a:latin typeface="Canva Sans"/>
                <a:ea typeface="Canva Sans"/>
                <a:cs typeface="Canva Sans"/>
                <a:sym typeface="Canva Sans"/>
              </a:rPr>
              <a:t>             - One vote per user</a:t>
            </a:r>
          </a:p>
          <a:p>
            <a:pPr algn="l">
              <a:lnSpc>
                <a:spcPts val="5692"/>
              </a:lnSpc>
            </a:pPr>
            <a:r>
              <a:rPr lang="en-US" sz="3579" spc="214">
                <a:solidFill>
                  <a:srgbClr val="FFFFFF"/>
                </a:solidFill>
                <a:latin typeface="Canva Sans"/>
                <a:ea typeface="Canva Sans"/>
                <a:cs typeface="Canva Sans"/>
                <a:sym typeface="Canva Sans"/>
              </a:rPr>
              <a:t>             - Verified identity linkage</a:t>
            </a:r>
          </a:p>
          <a:p>
            <a:pPr algn="l">
              <a:lnSpc>
                <a:spcPts val="5692"/>
              </a:lnSpc>
            </a:pPr>
            <a:r>
              <a:rPr lang="en-US" sz="3579" spc="214">
                <a:solidFill>
                  <a:srgbClr val="FFFFFF"/>
                </a:solidFill>
                <a:latin typeface="Canva Sans"/>
                <a:ea typeface="Canva Sans"/>
                <a:cs typeface="Canva Sans"/>
                <a:sym typeface="Canva Sans"/>
              </a:rPr>
              <a:t>             - Transparent vote records</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zkSync provides high throughput, low cost, and tamper-proof transactions.</a:t>
            </a:r>
          </a:p>
          <a:p>
            <a:pPr marL="0" lvl="0" indent="0" algn="l">
              <a:lnSpc>
                <a:spcPts val="5851"/>
              </a:lnSpc>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DYNAMIC &amp; USER-FRIENDLY WEB APPLICATION</a:t>
            </a:r>
          </a:p>
        </p:txBody>
      </p:sp>
      <p:sp>
        <p:nvSpPr>
          <p:cNvPr id="7" name="TextBox 7"/>
          <p:cNvSpPr txBox="1"/>
          <p:nvPr/>
        </p:nvSpPr>
        <p:spPr>
          <a:xfrm>
            <a:off x="1226906" y="2910953"/>
            <a:ext cx="16558340" cy="5687607"/>
          </a:xfrm>
          <a:prstGeom prst="rect">
            <a:avLst/>
          </a:prstGeom>
        </p:spPr>
        <p:txBody>
          <a:bodyPr lIns="0" tIns="0" rIns="0" bIns="0" rtlCol="0" anchor="t">
            <a:spAutoFit/>
          </a:bodyPr>
          <a:lstStyle/>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Frontend built for simplicity and accessibility.</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Handles:</a:t>
            </a:r>
          </a:p>
          <a:p>
            <a:pPr algn="l">
              <a:lnSpc>
                <a:spcPts val="5692"/>
              </a:lnSpc>
            </a:pPr>
            <a:r>
              <a:rPr lang="en-US" sz="3579" spc="214">
                <a:solidFill>
                  <a:srgbClr val="FFFFFF"/>
                </a:solidFill>
                <a:latin typeface="Canva Sans"/>
                <a:ea typeface="Canva Sans"/>
                <a:cs typeface="Canva Sans"/>
                <a:sym typeface="Canva Sans"/>
              </a:rPr>
              <a:t>            - Camera capture (face verification)</a:t>
            </a:r>
          </a:p>
          <a:p>
            <a:pPr algn="l">
              <a:lnSpc>
                <a:spcPts val="5692"/>
              </a:lnSpc>
            </a:pPr>
            <a:r>
              <a:rPr lang="en-US" sz="3579" spc="214">
                <a:solidFill>
                  <a:srgbClr val="FFFFFF"/>
                </a:solidFill>
                <a:latin typeface="Canva Sans"/>
                <a:ea typeface="Canva Sans"/>
                <a:cs typeface="Canva Sans"/>
                <a:sym typeface="Canva Sans"/>
              </a:rPr>
              <a:t>            - ID image upload (OCR &amp; fake ID detection)</a:t>
            </a:r>
          </a:p>
          <a:p>
            <a:pPr algn="l">
              <a:lnSpc>
                <a:spcPts val="5692"/>
              </a:lnSpc>
            </a:pPr>
            <a:r>
              <a:rPr lang="en-US" sz="3579" spc="214">
                <a:solidFill>
                  <a:srgbClr val="FFFFFF"/>
                </a:solidFill>
                <a:latin typeface="Canva Sans"/>
                <a:ea typeface="Canva Sans"/>
                <a:cs typeface="Canva Sans"/>
                <a:sym typeface="Canva Sans"/>
              </a:rPr>
              <a:t>            - Vote submission and confirmation</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Abstracts the blockchain complexity for a smooth user experience.</a:t>
            </a:r>
          </a:p>
          <a:p>
            <a:pPr marL="0" lvl="0" indent="0" algn="l">
              <a:lnSpc>
                <a:spcPts val="5851"/>
              </a:lnSpc>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FULL SYSTEM FLOW</a:t>
            </a:r>
          </a:p>
        </p:txBody>
      </p:sp>
      <p:sp>
        <p:nvSpPr>
          <p:cNvPr id="7" name="TextBox 7"/>
          <p:cNvSpPr txBox="1"/>
          <p:nvPr/>
        </p:nvSpPr>
        <p:spPr>
          <a:xfrm>
            <a:off x="1226906" y="2768078"/>
            <a:ext cx="16558340" cy="6198529"/>
          </a:xfrm>
          <a:prstGeom prst="rect">
            <a:avLst/>
          </a:prstGeom>
        </p:spPr>
        <p:txBody>
          <a:bodyPr lIns="0" tIns="0" rIns="0" bIns="0" rtlCol="0" anchor="t">
            <a:spAutoFit/>
          </a:bodyPr>
          <a:lstStyle/>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User logs in and uploads ID + live face capture</a:t>
            </a:r>
          </a:p>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Fake ID detection validates the authenticity of the ID</a:t>
            </a:r>
          </a:p>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Face verification confirms user identity</a:t>
            </a:r>
          </a:p>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OCR extracts NID for vote linkage</a:t>
            </a:r>
          </a:p>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Vote is submitted securely to the zkSync blockchain</a:t>
            </a:r>
          </a:p>
          <a:p>
            <a:pPr marL="772918" lvl="1" indent="-386459" algn="l">
              <a:lnSpc>
                <a:spcPts val="7124"/>
              </a:lnSpc>
              <a:buAutoNum type="arabicPeriod"/>
            </a:pPr>
            <a:r>
              <a:rPr lang="en-US" sz="3579" spc="214">
                <a:solidFill>
                  <a:srgbClr val="FFFFFF"/>
                </a:solidFill>
                <a:latin typeface="Canva Sans"/>
                <a:ea typeface="Canva Sans"/>
                <a:cs typeface="Canva Sans"/>
                <a:sym typeface="Canva Sans"/>
              </a:rPr>
              <a:t>User receives confirmation via the web app</a:t>
            </a:r>
          </a:p>
          <a:p>
            <a:pPr algn="l">
              <a:lnSpc>
                <a:spcPts val="7323"/>
              </a:lnSpc>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12</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FUTURE WORK</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537174" y="2109319"/>
            <a:ext cx="13213652" cy="7581333"/>
          </a:xfrm>
          <a:custGeom>
            <a:avLst/>
            <a:gdLst/>
            <a:ahLst/>
            <a:cxnLst/>
            <a:rect l="l" t="t" r="r" b="b"/>
            <a:pathLst>
              <a:path w="13213652" h="7581333">
                <a:moveTo>
                  <a:pt x="0" y="0"/>
                </a:moveTo>
                <a:lnTo>
                  <a:pt x="13213652" y="0"/>
                </a:lnTo>
                <a:lnTo>
                  <a:pt x="13213652" y="7581333"/>
                </a:lnTo>
                <a:lnTo>
                  <a:pt x="0" y="758133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4468229" y="838655"/>
            <a:ext cx="9351542"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Model: InceptionResnet-V1</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70228" y="2758021"/>
            <a:ext cx="16747545" cy="6699018"/>
          </a:xfrm>
          <a:custGeom>
            <a:avLst/>
            <a:gdLst/>
            <a:ahLst/>
            <a:cxnLst/>
            <a:rect l="l" t="t" r="r" b="b"/>
            <a:pathLst>
              <a:path w="16747545" h="6699018">
                <a:moveTo>
                  <a:pt x="0" y="0"/>
                </a:moveTo>
                <a:lnTo>
                  <a:pt x="16747544" y="0"/>
                </a:lnTo>
                <a:lnTo>
                  <a:pt x="16747544" y="6699018"/>
                </a:lnTo>
                <a:lnTo>
                  <a:pt x="0" y="669901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Result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1028700" y="3086100"/>
          <a:ext cx="16230600" cy="6172200"/>
        </p:xfrm>
        <a:graphic>
          <a:graphicData uri="http://schemas.openxmlformats.org/drawingml/2006/table">
            <a:tbl>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gridCol w="2705100">
                  <a:extLst>
                    <a:ext uri="{9D8B030D-6E8A-4147-A177-3AD203B41FA5}">
                      <a16:colId xmlns:a16="http://schemas.microsoft.com/office/drawing/2014/main" val="20004"/>
                    </a:ext>
                  </a:extLst>
                </a:gridCol>
                <a:gridCol w="2705100">
                  <a:extLst>
                    <a:ext uri="{9D8B030D-6E8A-4147-A177-3AD203B41FA5}">
                      <a16:colId xmlns:a16="http://schemas.microsoft.com/office/drawing/2014/main" val="20005"/>
                    </a:ext>
                  </a:extLst>
                </a:gridCol>
              </a:tblGrid>
              <a:tr h="2057400">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Model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Validation</a:t>
                      </a:r>
                      <a:endParaRPr lang="en-US" sz="1100"/>
                    </a:p>
                    <a:p>
                      <a:pPr algn="ctr">
                        <a:lnSpc>
                          <a:spcPts val="4059"/>
                        </a:lnSpc>
                      </a:pPr>
                      <a:r>
                        <a:rPr lang="en-US" sz="2899" b="1">
                          <a:solidFill>
                            <a:srgbClr val="FFFFFF"/>
                          </a:solidFill>
                          <a:latin typeface="Canva Sans Bold"/>
                          <a:ea typeface="Canva Sans Bold"/>
                          <a:cs typeface="Canva Sans Bold"/>
                          <a:sym typeface="Canva Sans Bold"/>
                        </a:rPr>
                        <a:t>Accuracy</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Test</a:t>
                      </a:r>
                      <a:endParaRPr lang="en-US" sz="1100"/>
                    </a:p>
                    <a:p>
                      <a:pPr algn="ctr">
                        <a:lnSpc>
                          <a:spcPts val="4059"/>
                        </a:lnSpc>
                      </a:pPr>
                      <a:r>
                        <a:rPr lang="en-US" sz="2899" b="1">
                          <a:solidFill>
                            <a:srgbClr val="FFFFFF"/>
                          </a:solidFill>
                          <a:latin typeface="Canva Sans Bold"/>
                          <a:ea typeface="Canva Sans Bold"/>
                          <a:cs typeface="Canva Sans Bold"/>
                          <a:sym typeface="Canva Sans Bold"/>
                        </a:rPr>
                        <a:t>Accuracy</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Precision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Recall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F1-Score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057400">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Resnet50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77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62.91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33.50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79.09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47.07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57400">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Inception</a:t>
                      </a:r>
                      <a:endParaRPr lang="en-US" sz="1100"/>
                    </a:p>
                    <a:p>
                      <a:pPr algn="ctr">
                        <a:lnSpc>
                          <a:spcPts val="4059"/>
                        </a:lnSpc>
                      </a:pPr>
                      <a:r>
                        <a:rPr lang="en-US" sz="2899" b="1">
                          <a:solidFill>
                            <a:srgbClr val="FFFFFF"/>
                          </a:solidFill>
                          <a:latin typeface="Canva Sans Bold"/>
                          <a:ea typeface="Canva Sans Bold"/>
                          <a:cs typeface="Canva Sans Bold"/>
                          <a:sym typeface="Canva Sans Bold"/>
                        </a:rPr>
                        <a:t>Resnet-V1</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97.09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99.28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99.63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98.93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b="1">
                          <a:solidFill>
                            <a:srgbClr val="FFFFFF"/>
                          </a:solidFill>
                          <a:latin typeface="Canva Sans Bold"/>
                          <a:ea typeface="Canva Sans Bold"/>
                          <a:cs typeface="Canva Sans Bold"/>
                          <a:sym typeface="Canva Sans Bold"/>
                        </a:rPr>
                        <a:t>99.28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Result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11</a:t>
              </a:r>
            </a:p>
          </p:txBody>
        </p:sp>
      </p:grpSp>
      <p:sp>
        <p:nvSpPr>
          <p:cNvPr id="7" name="TextBox 7"/>
          <p:cNvSpPr txBox="1"/>
          <p:nvPr/>
        </p:nvSpPr>
        <p:spPr>
          <a:xfrm>
            <a:off x="1304118" y="4468767"/>
            <a:ext cx="8435223"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TIME PLAN</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45591" y="-206508"/>
            <a:ext cx="18609293" cy="10588512"/>
            <a:chOff x="0" y="0"/>
            <a:chExt cx="4901213" cy="2788744"/>
          </a:xfrm>
        </p:grpSpPr>
        <p:sp>
          <p:nvSpPr>
            <p:cNvPr id="3" name="Freeform 3"/>
            <p:cNvSpPr/>
            <p:nvPr/>
          </p:nvSpPr>
          <p:spPr>
            <a:xfrm>
              <a:off x="0" y="0"/>
              <a:ext cx="4901213" cy="2788744"/>
            </a:xfrm>
            <a:custGeom>
              <a:avLst/>
              <a:gdLst/>
              <a:ahLst/>
              <a:cxnLst/>
              <a:rect l="l" t="t" r="r" b="b"/>
              <a:pathLst>
                <a:path w="4901213" h="2788744">
                  <a:moveTo>
                    <a:pt x="9153" y="0"/>
                  </a:moveTo>
                  <a:lnTo>
                    <a:pt x="4892060" y="0"/>
                  </a:lnTo>
                  <a:cubicBezTo>
                    <a:pt x="4894488" y="0"/>
                    <a:pt x="4896816" y="964"/>
                    <a:pt x="4898532" y="2681"/>
                  </a:cubicBezTo>
                  <a:cubicBezTo>
                    <a:pt x="4900249" y="4397"/>
                    <a:pt x="4901213" y="6725"/>
                    <a:pt x="4901213" y="9153"/>
                  </a:cubicBezTo>
                  <a:lnTo>
                    <a:pt x="4901213" y="2779591"/>
                  </a:lnTo>
                  <a:cubicBezTo>
                    <a:pt x="4901213" y="2784646"/>
                    <a:pt x="4897115" y="2788744"/>
                    <a:pt x="4892060" y="2788744"/>
                  </a:cubicBezTo>
                  <a:lnTo>
                    <a:pt x="9153" y="2788744"/>
                  </a:lnTo>
                  <a:cubicBezTo>
                    <a:pt x="6725" y="2788744"/>
                    <a:pt x="4397" y="2787780"/>
                    <a:pt x="2681" y="2786063"/>
                  </a:cubicBezTo>
                  <a:cubicBezTo>
                    <a:pt x="964" y="2784347"/>
                    <a:pt x="0" y="2782019"/>
                    <a:pt x="0" y="2779591"/>
                  </a:cubicBezTo>
                  <a:lnTo>
                    <a:pt x="0" y="9153"/>
                  </a:lnTo>
                  <a:cubicBezTo>
                    <a:pt x="0" y="4098"/>
                    <a:pt x="4098" y="0"/>
                    <a:pt x="9153" y="0"/>
                  </a:cubicBezTo>
                  <a:close/>
                </a:path>
              </a:pathLst>
            </a:custGeom>
            <a:solidFill>
              <a:srgbClr val="155C94"/>
            </a:solidFill>
          </p:spPr>
          <p:txBody>
            <a:bodyPr/>
            <a:lstStyle/>
            <a:p>
              <a:endParaRPr lang="en-US"/>
            </a:p>
          </p:txBody>
        </p:sp>
        <p:sp>
          <p:nvSpPr>
            <p:cNvPr id="4" name="TextBox 4"/>
            <p:cNvSpPr txBox="1"/>
            <p:nvPr/>
          </p:nvSpPr>
          <p:spPr>
            <a:xfrm>
              <a:off x="0" y="-38100"/>
              <a:ext cx="4901213" cy="28268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85825" y="458208"/>
            <a:ext cx="16516350" cy="929672"/>
            <a:chOff x="0" y="0"/>
            <a:chExt cx="22021800" cy="1239562"/>
          </a:xfrm>
        </p:grpSpPr>
        <p:grpSp>
          <p:nvGrpSpPr>
            <p:cNvPr id="6" name="Group 6"/>
            <p:cNvGrpSpPr/>
            <p:nvPr/>
          </p:nvGrpSpPr>
          <p:grpSpPr>
            <a:xfrm>
              <a:off x="0" y="0"/>
              <a:ext cx="22021800" cy="1239562"/>
              <a:chOff x="0" y="0"/>
              <a:chExt cx="4349985" cy="244852"/>
            </a:xfrm>
          </p:grpSpPr>
          <p:sp>
            <p:nvSpPr>
              <p:cNvPr id="7" name="Freeform 7"/>
              <p:cNvSpPr/>
              <p:nvPr/>
            </p:nvSpPr>
            <p:spPr>
              <a:xfrm>
                <a:off x="0" y="0"/>
                <a:ext cx="4349985" cy="244852"/>
              </a:xfrm>
              <a:custGeom>
                <a:avLst/>
                <a:gdLst/>
                <a:ahLst/>
                <a:cxnLst/>
                <a:rect l="l" t="t" r="r" b="b"/>
                <a:pathLst>
                  <a:path w="4349985" h="244852">
                    <a:moveTo>
                      <a:pt x="9375" y="0"/>
                    </a:moveTo>
                    <a:lnTo>
                      <a:pt x="4340610" y="0"/>
                    </a:lnTo>
                    <a:cubicBezTo>
                      <a:pt x="4343097" y="0"/>
                      <a:pt x="4345481" y="988"/>
                      <a:pt x="4347239" y="2746"/>
                    </a:cubicBezTo>
                    <a:cubicBezTo>
                      <a:pt x="4348998" y="4504"/>
                      <a:pt x="4349985" y="6888"/>
                      <a:pt x="4349985" y="9375"/>
                    </a:cubicBezTo>
                    <a:lnTo>
                      <a:pt x="4349985" y="235477"/>
                    </a:lnTo>
                    <a:cubicBezTo>
                      <a:pt x="4349985" y="237963"/>
                      <a:pt x="4348998" y="240348"/>
                      <a:pt x="4347239" y="242106"/>
                    </a:cubicBezTo>
                    <a:cubicBezTo>
                      <a:pt x="4345481" y="243864"/>
                      <a:pt x="4343097" y="244852"/>
                      <a:pt x="4340610" y="244852"/>
                    </a:cubicBezTo>
                    <a:lnTo>
                      <a:pt x="9375" y="244852"/>
                    </a:lnTo>
                    <a:cubicBezTo>
                      <a:pt x="6888" y="244852"/>
                      <a:pt x="4504" y="243864"/>
                      <a:pt x="2746" y="242106"/>
                    </a:cubicBezTo>
                    <a:cubicBezTo>
                      <a:pt x="988" y="240348"/>
                      <a:pt x="0" y="237963"/>
                      <a:pt x="0" y="235477"/>
                    </a:cubicBezTo>
                    <a:lnTo>
                      <a:pt x="0" y="9375"/>
                    </a:lnTo>
                    <a:cubicBezTo>
                      <a:pt x="0" y="6888"/>
                      <a:pt x="988" y="4504"/>
                      <a:pt x="2746" y="2746"/>
                    </a:cubicBezTo>
                    <a:cubicBezTo>
                      <a:pt x="4504" y="988"/>
                      <a:pt x="6888" y="0"/>
                      <a:pt x="9375" y="0"/>
                    </a:cubicBezTo>
                    <a:close/>
                  </a:path>
                </a:pathLst>
              </a:custGeom>
              <a:solidFill>
                <a:srgbClr val="FFFFFF"/>
              </a:solidFill>
            </p:spPr>
            <p:txBody>
              <a:bodyPr/>
              <a:lstStyle/>
              <a:p>
                <a:endParaRPr lang="en-US"/>
              </a:p>
            </p:txBody>
          </p:sp>
          <p:sp>
            <p:nvSpPr>
              <p:cNvPr id="8" name="TextBox 8"/>
              <p:cNvSpPr txBox="1"/>
              <p:nvPr/>
            </p:nvSpPr>
            <p:spPr>
              <a:xfrm>
                <a:off x="0" y="-47625"/>
                <a:ext cx="4349985" cy="292477"/>
              </a:xfrm>
              <a:prstGeom prst="rect">
                <a:avLst/>
              </a:prstGeom>
            </p:spPr>
            <p:txBody>
              <a:bodyPr lIns="50800" tIns="50800" rIns="50800" bIns="50800" rtlCol="0" anchor="ctr"/>
              <a:lstStyle/>
              <a:p>
                <a:pPr algn="ctr">
                  <a:lnSpc>
                    <a:spcPts val="3219"/>
                  </a:lnSpc>
                </a:pPr>
                <a:r>
                  <a:rPr lang="en-US" sz="2299" b="1">
                    <a:solidFill>
                      <a:srgbClr val="0E4A74"/>
                    </a:solidFill>
                    <a:latin typeface="Open Sans Bold"/>
                    <a:ea typeface="Open Sans Bold"/>
                    <a:cs typeface="Open Sans Bold"/>
                    <a:sym typeface="Open Sans Bold"/>
                  </a:rPr>
                  <a:t>October</a:t>
                </a:r>
                <a:r>
                  <a:rPr lang="en-US" sz="2299" b="1">
                    <a:solidFill>
                      <a:srgbClr val="FFFFFF"/>
                    </a:solidFill>
                    <a:latin typeface="Open Sans Bold"/>
                    <a:ea typeface="Open Sans Bold"/>
                    <a:cs typeface="Open Sans Bold"/>
                    <a:sym typeface="Open Sans Bold"/>
                  </a:rPr>
                  <a:t>            </a:t>
                </a:r>
                <a:r>
                  <a:rPr lang="en-US" sz="2299" b="1">
                    <a:solidFill>
                      <a:srgbClr val="0E4A74"/>
                    </a:solidFill>
                    <a:latin typeface="Open Sans Bold"/>
                    <a:ea typeface="Open Sans Bold"/>
                    <a:cs typeface="Open Sans Bold"/>
                    <a:sym typeface="Open Sans Bold"/>
                  </a:rPr>
                  <a:t>November            December            January            February            March            April            May</a:t>
                </a:r>
              </a:p>
            </p:txBody>
          </p:sp>
        </p:grpSp>
        <p:sp>
          <p:nvSpPr>
            <p:cNvPr id="9" name="AutoShape 9"/>
            <p:cNvSpPr/>
            <p:nvPr/>
          </p:nvSpPr>
          <p:spPr>
            <a:xfrm flipH="1">
              <a:off x="288659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0" name="AutoShape 10"/>
            <p:cNvSpPr/>
            <p:nvPr/>
          </p:nvSpPr>
          <p:spPr>
            <a:xfrm>
              <a:off x="19950776"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1" name="AutoShape 11"/>
            <p:cNvSpPr/>
            <p:nvPr/>
          </p:nvSpPr>
          <p:spPr>
            <a:xfrm>
              <a:off x="17563176"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2" name="AutoShape 12"/>
            <p:cNvSpPr/>
            <p:nvPr/>
          </p:nvSpPr>
          <p:spPr>
            <a:xfrm>
              <a:off x="15177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3" name="AutoShape 13"/>
            <p:cNvSpPr/>
            <p:nvPr/>
          </p:nvSpPr>
          <p:spPr>
            <a:xfrm flipH="1">
              <a:off x="12256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4" name="AutoShape 14"/>
            <p:cNvSpPr/>
            <p:nvPr/>
          </p:nvSpPr>
          <p:spPr>
            <a:xfrm>
              <a:off x="9335885" y="0"/>
              <a:ext cx="0" cy="1239562"/>
            </a:xfrm>
            <a:prstGeom prst="line">
              <a:avLst/>
            </a:prstGeom>
            <a:ln w="50800" cap="flat">
              <a:solidFill>
                <a:srgbClr val="0E4A74"/>
              </a:solidFill>
              <a:prstDash val="solid"/>
              <a:headEnd type="none" w="sm" len="sm"/>
              <a:tailEnd type="none" w="sm" len="sm"/>
            </a:ln>
          </p:spPr>
          <p:txBody>
            <a:bodyPr/>
            <a:lstStyle/>
            <a:p>
              <a:endParaRPr lang="en-US"/>
            </a:p>
          </p:txBody>
        </p:sp>
        <p:sp>
          <p:nvSpPr>
            <p:cNvPr id="15" name="AutoShape 15"/>
            <p:cNvSpPr/>
            <p:nvPr/>
          </p:nvSpPr>
          <p:spPr>
            <a:xfrm>
              <a:off x="6211685" y="37336"/>
              <a:ext cx="0" cy="1202226"/>
            </a:xfrm>
            <a:prstGeom prst="line">
              <a:avLst/>
            </a:prstGeom>
            <a:ln w="50800" cap="flat">
              <a:solidFill>
                <a:srgbClr val="0E4A74"/>
              </a:solidFill>
              <a:prstDash val="solid"/>
              <a:headEnd type="none" w="sm" len="sm"/>
              <a:tailEnd type="none" w="sm" len="sm"/>
            </a:ln>
          </p:spPr>
          <p:txBody>
            <a:bodyPr/>
            <a:lstStyle/>
            <a:p>
              <a:endParaRPr lang="en-US"/>
            </a:p>
          </p:txBody>
        </p:sp>
      </p:grpSp>
      <p:grpSp>
        <p:nvGrpSpPr>
          <p:cNvPr id="16" name="Group 16"/>
          <p:cNvGrpSpPr/>
          <p:nvPr/>
        </p:nvGrpSpPr>
        <p:grpSpPr>
          <a:xfrm>
            <a:off x="885825" y="1613913"/>
            <a:ext cx="4658764" cy="589538"/>
            <a:chOff x="0" y="0"/>
            <a:chExt cx="1227000" cy="155269"/>
          </a:xfrm>
        </p:grpSpPr>
        <p:sp>
          <p:nvSpPr>
            <p:cNvPr id="17" name="Freeform 17"/>
            <p:cNvSpPr/>
            <p:nvPr/>
          </p:nvSpPr>
          <p:spPr>
            <a:xfrm>
              <a:off x="0" y="0"/>
              <a:ext cx="1227000" cy="155269"/>
            </a:xfrm>
            <a:custGeom>
              <a:avLst/>
              <a:gdLst/>
              <a:ahLst/>
              <a:cxnLst/>
              <a:rect l="l" t="t" r="r" b="b"/>
              <a:pathLst>
                <a:path w="1227000" h="155269">
                  <a:moveTo>
                    <a:pt x="33236" y="0"/>
                  </a:moveTo>
                  <a:lnTo>
                    <a:pt x="1193764" y="0"/>
                  </a:lnTo>
                  <a:cubicBezTo>
                    <a:pt x="1212119" y="0"/>
                    <a:pt x="1227000" y="14880"/>
                    <a:pt x="1227000" y="33236"/>
                  </a:cubicBezTo>
                  <a:lnTo>
                    <a:pt x="1227000" y="122033"/>
                  </a:lnTo>
                  <a:cubicBezTo>
                    <a:pt x="1227000" y="140389"/>
                    <a:pt x="1212119" y="155269"/>
                    <a:pt x="1193764" y="155269"/>
                  </a:cubicBezTo>
                  <a:lnTo>
                    <a:pt x="33236" y="155269"/>
                  </a:lnTo>
                  <a:cubicBezTo>
                    <a:pt x="14880" y="155269"/>
                    <a:pt x="0" y="140389"/>
                    <a:pt x="0" y="122033"/>
                  </a:cubicBezTo>
                  <a:lnTo>
                    <a:pt x="0" y="33236"/>
                  </a:lnTo>
                  <a:cubicBezTo>
                    <a:pt x="0" y="14880"/>
                    <a:pt x="14880" y="0"/>
                    <a:pt x="33236" y="0"/>
                  </a:cubicBezTo>
                  <a:close/>
                </a:path>
              </a:pathLst>
            </a:custGeom>
            <a:solidFill>
              <a:srgbClr val="77C4B5"/>
            </a:solidFill>
          </p:spPr>
          <p:txBody>
            <a:bodyPr/>
            <a:lstStyle/>
            <a:p>
              <a:endParaRPr lang="en-US"/>
            </a:p>
          </p:txBody>
        </p:sp>
        <p:sp>
          <p:nvSpPr>
            <p:cNvPr id="18" name="TextBox 18"/>
            <p:cNvSpPr txBox="1"/>
            <p:nvPr/>
          </p:nvSpPr>
          <p:spPr>
            <a:xfrm>
              <a:off x="0" y="-47625"/>
              <a:ext cx="1227000"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Survey</a:t>
              </a:r>
            </a:p>
          </p:txBody>
        </p:sp>
      </p:grpSp>
      <p:grpSp>
        <p:nvGrpSpPr>
          <p:cNvPr id="19" name="Group 19"/>
          <p:cNvGrpSpPr/>
          <p:nvPr/>
        </p:nvGrpSpPr>
        <p:grpSpPr>
          <a:xfrm>
            <a:off x="3050771" y="2429335"/>
            <a:ext cx="4836968" cy="590291"/>
            <a:chOff x="0" y="0"/>
            <a:chExt cx="1273934" cy="155468"/>
          </a:xfrm>
        </p:grpSpPr>
        <p:sp>
          <p:nvSpPr>
            <p:cNvPr id="20" name="Freeform 20"/>
            <p:cNvSpPr/>
            <p:nvPr/>
          </p:nvSpPr>
          <p:spPr>
            <a:xfrm>
              <a:off x="0" y="0"/>
              <a:ext cx="1273934" cy="155468"/>
            </a:xfrm>
            <a:custGeom>
              <a:avLst/>
              <a:gdLst/>
              <a:ahLst/>
              <a:cxnLst/>
              <a:rect l="l" t="t" r="r" b="b"/>
              <a:pathLst>
                <a:path w="1273934" h="155468">
                  <a:moveTo>
                    <a:pt x="32011" y="0"/>
                  </a:moveTo>
                  <a:lnTo>
                    <a:pt x="1241923" y="0"/>
                  </a:lnTo>
                  <a:cubicBezTo>
                    <a:pt x="1250413" y="0"/>
                    <a:pt x="1258555" y="3373"/>
                    <a:pt x="1264558" y="9376"/>
                  </a:cubicBezTo>
                  <a:cubicBezTo>
                    <a:pt x="1270561" y="15379"/>
                    <a:pt x="1273934" y="23521"/>
                    <a:pt x="1273934" y="32011"/>
                  </a:cubicBezTo>
                  <a:lnTo>
                    <a:pt x="1273934" y="123456"/>
                  </a:lnTo>
                  <a:cubicBezTo>
                    <a:pt x="1273934" y="131946"/>
                    <a:pt x="1270561" y="140088"/>
                    <a:pt x="1264558" y="146092"/>
                  </a:cubicBezTo>
                  <a:cubicBezTo>
                    <a:pt x="1258555" y="152095"/>
                    <a:pt x="1250413" y="155468"/>
                    <a:pt x="1241923" y="155468"/>
                  </a:cubicBezTo>
                  <a:lnTo>
                    <a:pt x="32011" y="155468"/>
                  </a:lnTo>
                  <a:cubicBezTo>
                    <a:pt x="23521" y="155468"/>
                    <a:pt x="15379" y="152095"/>
                    <a:pt x="9376" y="146092"/>
                  </a:cubicBezTo>
                  <a:cubicBezTo>
                    <a:pt x="3373" y="140088"/>
                    <a:pt x="0" y="131946"/>
                    <a:pt x="0" y="123456"/>
                  </a:cubicBezTo>
                  <a:lnTo>
                    <a:pt x="0" y="32011"/>
                  </a:lnTo>
                  <a:cubicBezTo>
                    <a:pt x="0" y="23521"/>
                    <a:pt x="3373" y="15379"/>
                    <a:pt x="9376" y="9376"/>
                  </a:cubicBezTo>
                  <a:cubicBezTo>
                    <a:pt x="15379" y="3373"/>
                    <a:pt x="23521" y="0"/>
                    <a:pt x="32011" y="0"/>
                  </a:cubicBezTo>
                  <a:close/>
                </a:path>
              </a:pathLst>
            </a:custGeom>
            <a:solidFill>
              <a:srgbClr val="FFBD59"/>
            </a:solidFill>
          </p:spPr>
          <p:txBody>
            <a:bodyPr/>
            <a:lstStyle/>
            <a:p>
              <a:endParaRPr lang="en-US"/>
            </a:p>
          </p:txBody>
        </p:sp>
        <p:sp>
          <p:nvSpPr>
            <p:cNvPr id="21" name="TextBox 21"/>
            <p:cNvSpPr txBox="1"/>
            <p:nvPr/>
          </p:nvSpPr>
          <p:spPr>
            <a:xfrm>
              <a:off x="0" y="-47625"/>
              <a:ext cx="1273934"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Dataset Preparation</a:t>
              </a:r>
            </a:p>
          </p:txBody>
        </p:sp>
      </p:grpSp>
      <p:grpSp>
        <p:nvGrpSpPr>
          <p:cNvPr id="22" name="Group 22"/>
          <p:cNvGrpSpPr/>
          <p:nvPr/>
        </p:nvGrpSpPr>
        <p:grpSpPr>
          <a:xfrm>
            <a:off x="5544589" y="3245510"/>
            <a:ext cx="1498525" cy="863781"/>
            <a:chOff x="0" y="0"/>
            <a:chExt cx="394673" cy="227498"/>
          </a:xfrm>
        </p:grpSpPr>
        <p:sp>
          <p:nvSpPr>
            <p:cNvPr id="23" name="Freeform 23"/>
            <p:cNvSpPr/>
            <p:nvPr/>
          </p:nvSpPr>
          <p:spPr>
            <a:xfrm>
              <a:off x="0" y="0"/>
              <a:ext cx="394673" cy="227498"/>
            </a:xfrm>
            <a:custGeom>
              <a:avLst/>
              <a:gdLst/>
              <a:ahLst/>
              <a:cxnLst/>
              <a:rect l="l" t="t" r="r" b="b"/>
              <a:pathLst>
                <a:path w="394673" h="227498">
                  <a:moveTo>
                    <a:pt x="103327" y="0"/>
                  </a:moveTo>
                  <a:lnTo>
                    <a:pt x="291346" y="0"/>
                  </a:lnTo>
                  <a:cubicBezTo>
                    <a:pt x="348412" y="0"/>
                    <a:pt x="394673" y="46261"/>
                    <a:pt x="394673" y="103327"/>
                  </a:cubicBezTo>
                  <a:lnTo>
                    <a:pt x="394673" y="124171"/>
                  </a:lnTo>
                  <a:cubicBezTo>
                    <a:pt x="394673" y="181237"/>
                    <a:pt x="348412" y="227498"/>
                    <a:pt x="291346" y="227498"/>
                  </a:cubicBezTo>
                  <a:lnTo>
                    <a:pt x="103327" y="227498"/>
                  </a:lnTo>
                  <a:cubicBezTo>
                    <a:pt x="46261" y="227498"/>
                    <a:pt x="0" y="181237"/>
                    <a:pt x="0" y="124171"/>
                  </a:cubicBezTo>
                  <a:lnTo>
                    <a:pt x="0" y="103327"/>
                  </a:lnTo>
                  <a:cubicBezTo>
                    <a:pt x="0" y="46261"/>
                    <a:pt x="46261" y="0"/>
                    <a:pt x="103327" y="0"/>
                  </a:cubicBezTo>
                  <a:close/>
                </a:path>
              </a:pathLst>
            </a:custGeom>
            <a:solidFill>
              <a:srgbClr val="FF5757"/>
            </a:solidFill>
          </p:spPr>
          <p:txBody>
            <a:bodyPr/>
            <a:lstStyle/>
            <a:p>
              <a:endParaRPr lang="en-US"/>
            </a:p>
          </p:txBody>
        </p:sp>
        <p:sp>
          <p:nvSpPr>
            <p:cNvPr id="24" name="TextBox 24"/>
            <p:cNvSpPr txBox="1"/>
            <p:nvPr/>
          </p:nvSpPr>
          <p:spPr>
            <a:xfrm>
              <a:off x="0" y="-38100"/>
              <a:ext cx="394673" cy="265598"/>
            </a:xfrm>
            <a:prstGeom prst="rect">
              <a:avLst/>
            </a:prstGeom>
          </p:spPr>
          <p:txBody>
            <a:bodyPr lIns="50800" tIns="50800" rIns="50800" bIns="50800" rtlCol="0" anchor="ctr"/>
            <a:lstStyle/>
            <a:p>
              <a:pPr algn="ctr">
                <a:lnSpc>
                  <a:spcPts val="2659"/>
                </a:lnSpc>
              </a:pPr>
              <a:r>
                <a:rPr lang="en-US" sz="1899" b="1">
                  <a:solidFill>
                    <a:srgbClr val="FFFFFF"/>
                  </a:solidFill>
                  <a:latin typeface="Canva Sans Bold"/>
                  <a:ea typeface="Canva Sans Bold"/>
                  <a:cs typeface="Canva Sans Bold"/>
                  <a:sym typeface="Canva Sans Bold"/>
                </a:rPr>
                <a:t>Model Selection</a:t>
              </a:r>
            </a:p>
          </p:txBody>
        </p:sp>
      </p:grpSp>
      <p:grpSp>
        <p:nvGrpSpPr>
          <p:cNvPr id="25" name="Group 25"/>
          <p:cNvGrpSpPr/>
          <p:nvPr/>
        </p:nvGrpSpPr>
        <p:grpSpPr>
          <a:xfrm>
            <a:off x="10232027" y="4331857"/>
            <a:ext cx="5929645" cy="589538"/>
            <a:chOff x="0" y="0"/>
            <a:chExt cx="1561717" cy="155269"/>
          </a:xfrm>
        </p:grpSpPr>
        <p:sp>
          <p:nvSpPr>
            <p:cNvPr id="26" name="Freeform 26"/>
            <p:cNvSpPr/>
            <p:nvPr/>
          </p:nvSpPr>
          <p:spPr>
            <a:xfrm>
              <a:off x="0" y="0"/>
              <a:ext cx="1561717" cy="155269"/>
            </a:xfrm>
            <a:custGeom>
              <a:avLst/>
              <a:gdLst/>
              <a:ahLst/>
              <a:cxnLst/>
              <a:rect l="l" t="t" r="r" b="b"/>
              <a:pathLst>
                <a:path w="1561717" h="155269">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77C4B5"/>
            </a:solidFill>
          </p:spPr>
          <p:txBody>
            <a:bodyPr/>
            <a:lstStyle/>
            <a:p>
              <a:endParaRPr lang="en-US"/>
            </a:p>
          </p:txBody>
        </p:sp>
        <p:sp>
          <p:nvSpPr>
            <p:cNvPr id="27" name="TextBox 27"/>
            <p:cNvSpPr txBox="1"/>
            <p:nvPr/>
          </p:nvSpPr>
          <p:spPr>
            <a:xfrm>
              <a:off x="0" y="-47625"/>
              <a:ext cx="1561717"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Model Building</a:t>
              </a:r>
            </a:p>
          </p:txBody>
        </p:sp>
      </p:grpSp>
      <p:grpSp>
        <p:nvGrpSpPr>
          <p:cNvPr id="28" name="Group 28"/>
          <p:cNvGrpSpPr/>
          <p:nvPr/>
        </p:nvGrpSpPr>
        <p:grpSpPr>
          <a:xfrm>
            <a:off x="10232027" y="5143833"/>
            <a:ext cx="5929645" cy="573252"/>
            <a:chOff x="0" y="0"/>
            <a:chExt cx="1561717" cy="150980"/>
          </a:xfrm>
        </p:grpSpPr>
        <p:sp>
          <p:nvSpPr>
            <p:cNvPr id="29" name="Freeform 29"/>
            <p:cNvSpPr/>
            <p:nvPr/>
          </p:nvSpPr>
          <p:spPr>
            <a:xfrm>
              <a:off x="0" y="0"/>
              <a:ext cx="1561717" cy="150980"/>
            </a:xfrm>
            <a:custGeom>
              <a:avLst/>
              <a:gdLst/>
              <a:ahLst/>
              <a:cxnLst/>
              <a:rect l="l" t="t" r="r" b="b"/>
              <a:pathLst>
                <a:path w="1561717" h="150980">
                  <a:moveTo>
                    <a:pt x="26113" y="0"/>
                  </a:moveTo>
                  <a:lnTo>
                    <a:pt x="1535605" y="0"/>
                  </a:lnTo>
                  <a:cubicBezTo>
                    <a:pt x="1550026" y="0"/>
                    <a:pt x="1561717" y="11691"/>
                    <a:pt x="1561717" y="26113"/>
                  </a:cubicBezTo>
                  <a:lnTo>
                    <a:pt x="1561717" y="124867"/>
                  </a:lnTo>
                  <a:cubicBezTo>
                    <a:pt x="1561717" y="131793"/>
                    <a:pt x="1558966" y="138435"/>
                    <a:pt x="1554069" y="143332"/>
                  </a:cubicBezTo>
                  <a:cubicBezTo>
                    <a:pt x="1549172" y="148229"/>
                    <a:pt x="1542530" y="150980"/>
                    <a:pt x="1535605" y="150980"/>
                  </a:cubicBezTo>
                  <a:lnTo>
                    <a:pt x="26113" y="150980"/>
                  </a:lnTo>
                  <a:cubicBezTo>
                    <a:pt x="11691" y="150980"/>
                    <a:pt x="0" y="139289"/>
                    <a:pt x="0" y="124867"/>
                  </a:cubicBezTo>
                  <a:lnTo>
                    <a:pt x="0" y="26113"/>
                  </a:lnTo>
                  <a:cubicBezTo>
                    <a:pt x="0" y="19187"/>
                    <a:pt x="2751" y="12545"/>
                    <a:pt x="7648" y="7648"/>
                  </a:cubicBezTo>
                  <a:cubicBezTo>
                    <a:pt x="12545" y="2751"/>
                    <a:pt x="19187" y="0"/>
                    <a:pt x="26113" y="0"/>
                  </a:cubicBezTo>
                  <a:close/>
                </a:path>
              </a:pathLst>
            </a:custGeom>
            <a:solidFill>
              <a:srgbClr val="FFBD59"/>
            </a:solidFill>
          </p:spPr>
          <p:txBody>
            <a:bodyPr/>
            <a:lstStyle/>
            <a:p>
              <a:endParaRPr lang="en-US"/>
            </a:p>
          </p:txBody>
        </p:sp>
        <p:sp>
          <p:nvSpPr>
            <p:cNvPr id="30" name="TextBox 30"/>
            <p:cNvSpPr txBox="1"/>
            <p:nvPr/>
          </p:nvSpPr>
          <p:spPr>
            <a:xfrm>
              <a:off x="0" y="-38100"/>
              <a:ext cx="1561717" cy="189080"/>
            </a:xfrm>
            <a:prstGeom prst="rect">
              <a:avLst/>
            </a:prstGeom>
          </p:spPr>
          <p:txBody>
            <a:bodyPr lIns="50800" tIns="50800" rIns="50800" bIns="50800" rtlCol="0" anchor="ctr"/>
            <a:lstStyle/>
            <a:p>
              <a:pPr algn="ctr">
                <a:lnSpc>
                  <a:spcPts val="2799"/>
                </a:lnSpc>
              </a:pPr>
              <a:r>
                <a:rPr lang="en-US" sz="1999" b="1">
                  <a:solidFill>
                    <a:srgbClr val="FFFFFF"/>
                  </a:solidFill>
                  <a:latin typeface="Canva Sans Bold"/>
                  <a:ea typeface="Canva Sans Bold"/>
                  <a:cs typeface="Canva Sans Bold"/>
                  <a:sym typeface="Canva Sans Bold"/>
                </a:rPr>
                <a:t>Smart Contract Development</a:t>
              </a:r>
            </a:p>
          </p:txBody>
        </p:sp>
      </p:grpSp>
      <p:grpSp>
        <p:nvGrpSpPr>
          <p:cNvPr id="31" name="Group 31"/>
          <p:cNvGrpSpPr/>
          <p:nvPr/>
        </p:nvGrpSpPr>
        <p:grpSpPr>
          <a:xfrm>
            <a:off x="10232027" y="5942969"/>
            <a:ext cx="5929645" cy="589538"/>
            <a:chOff x="0" y="0"/>
            <a:chExt cx="1561717" cy="155269"/>
          </a:xfrm>
        </p:grpSpPr>
        <p:sp>
          <p:nvSpPr>
            <p:cNvPr id="32" name="Freeform 32"/>
            <p:cNvSpPr/>
            <p:nvPr/>
          </p:nvSpPr>
          <p:spPr>
            <a:xfrm>
              <a:off x="0" y="0"/>
              <a:ext cx="1561717" cy="155269"/>
            </a:xfrm>
            <a:custGeom>
              <a:avLst/>
              <a:gdLst/>
              <a:ahLst/>
              <a:cxnLst/>
              <a:rect l="l" t="t" r="r" b="b"/>
              <a:pathLst>
                <a:path w="1561717" h="155269">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FF5757"/>
            </a:solidFill>
          </p:spPr>
          <p:txBody>
            <a:bodyPr/>
            <a:lstStyle/>
            <a:p>
              <a:endParaRPr lang="en-US"/>
            </a:p>
          </p:txBody>
        </p:sp>
        <p:sp>
          <p:nvSpPr>
            <p:cNvPr id="33" name="TextBox 33"/>
            <p:cNvSpPr txBox="1"/>
            <p:nvPr/>
          </p:nvSpPr>
          <p:spPr>
            <a:xfrm>
              <a:off x="0" y="-47625"/>
              <a:ext cx="1561717"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Frontend Development</a:t>
              </a:r>
            </a:p>
          </p:txBody>
        </p:sp>
      </p:grpSp>
      <p:grpSp>
        <p:nvGrpSpPr>
          <p:cNvPr id="34" name="Group 34"/>
          <p:cNvGrpSpPr/>
          <p:nvPr/>
        </p:nvGrpSpPr>
        <p:grpSpPr>
          <a:xfrm>
            <a:off x="13940790" y="7547392"/>
            <a:ext cx="3579668" cy="590291"/>
            <a:chOff x="0" y="0"/>
            <a:chExt cx="942793" cy="155468"/>
          </a:xfrm>
        </p:grpSpPr>
        <p:sp>
          <p:nvSpPr>
            <p:cNvPr id="35" name="Freeform 35"/>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77C4B5"/>
            </a:solidFill>
          </p:spPr>
          <p:txBody>
            <a:bodyPr/>
            <a:lstStyle/>
            <a:p>
              <a:endParaRPr lang="en-US"/>
            </a:p>
          </p:txBody>
        </p:sp>
        <p:sp>
          <p:nvSpPr>
            <p:cNvPr id="36" name="TextBox 36"/>
            <p:cNvSpPr txBox="1"/>
            <p:nvPr/>
          </p:nvSpPr>
          <p:spPr>
            <a:xfrm>
              <a:off x="0" y="-47625"/>
              <a:ext cx="942793"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System Integration</a:t>
              </a:r>
            </a:p>
          </p:txBody>
        </p:sp>
      </p:grpSp>
      <p:grpSp>
        <p:nvGrpSpPr>
          <p:cNvPr id="37" name="Group 37"/>
          <p:cNvGrpSpPr/>
          <p:nvPr/>
        </p:nvGrpSpPr>
        <p:grpSpPr>
          <a:xfrm>
            <a:off x="13940790" y="8366283"/>
            <a:ext cx="3579668" cy="590291"/>
            <a:chOff x="0" y="0"/>
            <a:chExt cx="942793" cy="155468"/>
          </a:xfrm>
        </p:grpSpPr>
        <p:sp>
          <p:nvSpPr>
            <p:cNvPr id="38" name="Freeform 38"/>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5757"/>
            </a:solidFill>
          </p:spPr>
          <p:txBody>
            <a:bodyPr/>
            <a:lstStyle/>
            <a:p>
              <a:endParaRPr lang="en-US"/>
            </a:p>
          </p:txBody>
        </p:sp>
        <p:sp>
          <p:nvSpPr>
            <p:cNvPr id="39" name="TextBox 39"/>
            <p:cNvSpPr txBox="1"/>
            <p:nvPr/>
          </p:nvSpPr>
          <p:spPr>
            <a:xfrm>
              <a:off x="0" y="-47625"/>
              <a:ext cx="942793" cy="203093"/>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System Testing</a:t>
              </a:r>
            </a:p>
          </p:txBody>
        </p:sp>
      </p:grpSp>
      <p:grpSp>
        <p:nvGrpSpPr>
          <p:cNvPr id="40" name="Group 40"/>
          <p:cNvGrpSpPr/>
          <p:nvPr/>
        </p:nvGrpSpPr>
        <p:grpSpPr>
          <a:xfrm>
            <a:off x="10078489" y="9156599"/>
            <a:ext cx="7323686" cy="589538"/>
            <a:chOff x="0" y="0"/>
            <a:chExt cx="1928872" cy="155269"/>
          </a:xfrm>
        </p:grpSpPr>
        <p:sp>
          <p:nvSpPr>
            <p:cNvPr id="41" name="Freeform 41"/>
            <p:cNvSpPr/>
            <p:nvPr/>
          </p:nvSpPr>
          <p:spPr>
            <a:xfrm>
              <a:off x="0" y="0"/>
              <a:ext cx="1928872" cy="155269"/>
            </a:xfrm>
            <a:custGeom>
              <a:avLst/>
              <a:gdLst/>
              <a:ahLst/>
              <a:cxnLst/>
              <a:rect l="l" t="t" r="r" b="b"/>
              <a:pathLst>
                <a:path w="1928872" h="155269">
                  <a:moveTo>
                    <a:pt x="21142" y="0"/>
                  </a:moveTo>
                  <a:lnTo>
                    <a:pt x="1907730" y="0"/>
                  </a:lnTo>
                  <a:cubicBezTo>
                    <a:pt x="1913337" y="0"/>
                    <a:pt x="1918715" y="2227"/>
                    <a:pt x="1922680" y="6192"/>
                  </a:cubicBezTo>
                  <a:cubicBezTo>
                    <a:pt x="1926645" y="10157"/>
                    <a:pt x="1928872" y="15535"/>
                    <a:pt x="1928872" y="21142"/>
                  </a:cubicBezTo>
                  <a:lnTo>
                    <a:pt x="1928872" y="134127"/>
                  </a:lnTo>
                  <a:cubicBezTo>
                    <a:pt x="1928872" y="145804"/>
                    <a:pt x="1919406" y="155269"/>
                    <a:pt x="1907730" y="155269"/>
                  </a:cubicBezTo>
                  <a:lnTo>
                    <a:pt x="21142" y="155269"/>
                  </a:lnTo>
                  <a:cubicBezTo>
                    <a:pt x="15535" y="155269"/>
                    <a:pt x="10157" y="153042"/>
                    <a:pt x="6192" y="149077"/>
                  </a:cubicBezTo>
                  <a:cubicBezTo>
                    <a:pt x="2227" y="145112"/>
                    <a:pt x="0" y="139734"/>
                    <a:pt x="0" y="134127"/>
                  </a:cubicBezTo>
                  <a:lnTo>
                    <a:pt x="0" y="21142"/>
                  </a:lnTo>
                  <a:cubicBezTo>
                    <a:pt x="0" y="15535"/>
                    <a:pt x="2227" y="10157"/>
                    <a:pt x="6192" y="6192"/>
                  </a:cubicBezTo>
                  <a:cubicBezTo>
                    <a:pt x="10157" y="2227"/>
                    <a:pt x="15535" y="0"/>
                    <a:pt x="21142" y="0"/>
                  </a:cubicBezTo>
                  <a:close/>
                </a:path>
              </a:pathLst>
            </a:custGeom>
            <a:solidFill>
              <a:srgbClr val="77C4B5"/>
            </a:solidFill>
          </p:spPr>
          <p:txBody>
            <a:bodyPr/>
            <a:lstStyle/>
            <a:p>
              <a:endParaRPr lang="en-US"/>
            </a:p>
          </p:txBody>
        </p:sp>
        <p:sp>
          <p:nvSpPr>
            <p:cNvPr id="42" name="TextBox 42"/>
            <p:cNvSpPr txBox="1"/>
            <p:nvPr/>
          </p:nvSpPr>
          <p:spPr>
            <a:xfrm>
              <a:off x="0" y="-47625"/>
              <a:ext cx="1928872" cy="202894"/>
            </a:xfrm>
            <a:prstGeom prst="rect">
              <a:avLst/>
            </a:prstGeom>
          </p:spPr>
          <p:txBody>
            <a:bodyPr lIns="50800" tIns="50800" rIns="50800" bIns="50800" rtlCol="0" anchor="ctr"/>
            <a:lstStyle/>
            <a:p>
              <a:pPr algn="ctr">
                <a:lnSpc>
                  <a:spcPts val="3219"/>
                </a:lnSpc>
              </a:pPr>
              <a:r>
                <a:rPr lang="en-US" sz="2299" b="1">
                  <a:solidFill>
                    <a:srgbClr val="FFFFFF"/>
                  </a:solidFill>
                  <a:latin typeface="Canva Sans Bold"/>
                  <a:ea typeface="Canva Sans Bold"/>
                  <a:cs typeface="Canva Sans Bold"/>
                  <a:sym typeface="Canva Sans Bold"/>
                </a:rPr>
                <a:t>Documentation</a:t>
              </a:r>
            </a:p>
          </p:txBody>
        </p:sp>
      </p:grpSp>
      <p:grpSp>
        <p:nvGrpSpPr>
          <p:cNvPr id="43" name="Group 43"/>
          <p:cNvGrpSpPr/>
          <p:nvPr/>
        </p:nvGrpSpPr>
        <p:grpSpPr>
          <a:xfrm>
            <a:off x="13940790" y="6728501"/>
            <a:ext cx="3579668" cy="590291"/>
            <a:chOff x="0" y="0"/>
            <a:chExt cx="942793" cy="155468"/>
          </a:xfrm>
        </p:grpSpPr>
        <p:sp>
          <p:nvSpPr>
            <p:cNvPr id="44" name="Freeform 44"/>
            <p:cNvSpPr/>
            <p:nvPr/>
          </p:nvSpPr>
          <p:spPr>
            <a:xfrm>
              <a:off x="0" y="0"/>
              <a:ext cx="942793" cy="155468"/>
            </a:xfrm>
            <a:custGeom>
              <a:avLst/>
              <a:gdLst/>
              <a:ahLst/>
              <a:cxnLst/>
              <a:rect l="l" t="t" r="r" b="b"/>
              <a:pathLst>
                <a:path w="942793" h="155468">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BD59"/>
            </a:solidFill>
          </p:spPr>
          <p:txBody>
            <a:bodyPr/>
            <a:lstStyle/>
            <a:p>
              <a:endParaRPr lang="en-US"/>
            </a:p>
          </p:txBody>
        </p:sp>
        <p:sp>
          <p:nvSpPr>
            <p:cNvPr id="45" name="TextBox 45"/>
            <p:cNvSpPr txBox="1"/>
            <p:nvPr/>
          </p:nvSpPr>
          <p:spPr>
            <a:xfrm>
              <a:off x="0" y="-38100"/>
              <a:ext cx="942793" cy="193568"/>
            </a:xfrm>
            <a:prstGeom prst="rect">
              <a:avLst/>
            </a:prstGeom>
          </p:spPr>
          <p:txBody>
            <a:bodyPr lIns="50800" tIns="50800" rIns="50800" bIns="50800" rtlCol="0" anchor="ctr"/>
            <a:lstStyle/>
            <a:p>
              <a:pPr algn="ctr">
                <a:lnSpc>
                  <a:spcPts val="2939"/>
                </a:lnSpc>
              </a:pPr>
              <a:r>
                <a:rPr lang="en-US" sz="2099" b="1">
                  <a:solidFill>
                    <a:srgbClr val="FFFFFF"/>
                  </a:solidFill>
                  <a:latin typeface="Canva Sans Bold"/>
                  <a:ea typeface="Canva Sans Bold"/>
                  <a:cs typeface="Canva Sans Bold"/>
                  <a:sym typeface="Canva Sans Bold"/>
                </a:rPr>
                <a:t>Smart Contract Auditing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04</a:t>
              </a:r>
            </a:p>
          </p:txBody>
        </p:sp>
      </p:grpSp>
      <p:sp>
        <p:nvSpPr>
          <p:cNvPr id="7" name="TextBox 7"/>
          <p:cNvSpPr txBox="1"/>
          <p:nvPr/>
        </p:nvSpPr>
        <p:spPr>
          <a:xfrm>
            <a:off x="1304118" y="4468767"/>
            <a:ext cx="8435223" cy="40100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SYSTEM</a:t>
            </a:r>
          </a:p>
          <a:p>
            <a:pPr algn="l">
              <a:lnSpc>
                <a:spcPts val="9600"/>
              </a:lnSpc>
            </a:pPr>
            <a:r>
              <a:rPr lang="en-US" sz="10000" spc="-600">
                <a:solidFill>
                  <a:srgbClr val="0B4E7C"/>
                </a:solidFill>
                <a:latin typeface="Rustic Printed"/>
                <a:ea typeface="Rustic Printed"/>
                <a:cs typeface="Rustic Printed"/>
                <a:sym typeface="Rustic Printed"/>
              </a:rPr>
              <a:t>ARCHITECTURE</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12</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NEXT </a:t>
            </a:r>
            <a:r>
              <a:rPr lang="en-US" sz="10000" u="none" strike="noStrike" spc="-600">
                <a:solidFill>
                  <a:srgbClr val="0B4E7C"/>
                </a:solidFill>
                <a:latin typeface="Rustic Printed"/>
                <a:ea typeface="Rustic Printed"/>
                <a:cs typeface="Rustic Printed"/>
                <a:sym typeface="Rustic Printed"/>
              </a:rPr>
              <a:t>PHASE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NEXT PHASE</a:t>
            </a:r>
          </a:p>
        </p:txBody>
      </p:sp>
      <p:sp>
        <p:nvSpPr>
          <p:cNvPr id="7" name="TextBox 7"/>
          <p:cNvSpPr txBox="1"/>
          <p:nvPr/>
        </p:nvSpPr>
        <p:spPr>
          <a:xfrm>
            <a:off x="1838739" y="2710396"/>
            <a:ext cx="14610522" cy="5543975"/>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Models</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Improve Performance</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Reduce Complexity</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Change some Preprocessing Technique</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BlockChain</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Automatic change in the Proposal Status </a:t>
            </a:r>
          </a:p>
          <a:p>
            <a:pPr marL="1928658" lvl="3" indent="-482164" algn="l">
              <a:lnSpc>
                <a:spcPts val="4019"/>
              </a:lnSpc>
              <a:buFont typeface="Arial"/>
              <a:buChar char="￭"/>
            </a:pPr>
            <a:r>
              <a:rPr lang="en-US" sz="2977" spc="178">
                <a:solidFill>
                  <a:srgbClr val="FFFFFF"/>
                </a:solidFill>
                <a:latin typeface="Canva Sans"/>
                <a:ea typeface="Canva Sans"/>
                <a:cs typeface="Canva Sans"/>
                <a:sym typeface="Canva Sans"/>
              </a:rPr>
              <a:t>Active, Pending, Closed</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Determining the most voted Option.</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Making the Contract Upgradable.</a:t>
            </a:r>
          </a:p>
          <a:p>
            <a:pPr marL="1285772" lvl="2" indent="-428591" algn="l">
              <a:lnSpc>
                <a:spcPts val="4019"/>
              </a:lnSpc>
              <a:spcBef>
                <a:spcPct val="0"/>
              </a:spcBef>
              <a:buFont typeface="Arial"/>
              <a:buChar char="⚬"/>
            </a:pPr>
            <a:r>
              <a:rPr lang="en-US" sz="2977" spc="178">
                <a:solidFill>
                  <a:srgbClr val="FFFFFF"/>
                </a:solidFill>
                <a:latin typeface="Canva Sans"/>
                <a:ea typeface="Canva Sans"/>
                <a:cs typeface="Canva Sans"/>
                <a:sym typeface="Canva Sans"/>
              </a:rPr>
              <a:t>Encryption / Decryption Module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NEXT PHASE</a:t>
            </a:r>
          </a:p>
        </p:txBody>
      </p:sp>
      <p:sp>
        <p:nvSpPr>
          <p:cNvPr id="7" name="TextBox 7"/>
          <p:cNvSpPr txBox="1"/>
          <p:nvPr/>
        </p:nvSpPr>
        <p:spPr>
          <a:xfrm>
            <a:off x="1838739" y="2710396"/>
            <a:ext cx="14610522" cy="3524675"/>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Frontend</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Voter History Page</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Active Votes Page</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System</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Integration all The System Component</a:t>
            </a:r>
          </a:p>
          <a:p>
            <a:pPr marL="1285772" lvl="2" indent="-428591" algn="l">
              <a:lnSpc>
                <a:spcPts val="4019"/>
              </a:lnSpc>
              <a:spcBef>
                <a:spcPct val="0"/>
              </a:spcBef>
              <a:buFont typeface="Arial"/>
              <a:buChar char="⚬"/>
            </a:pPr>
            <a:r>
              <a:rPr lang="en-US" sz="2977" spc="178">
                <a:solidFill>
                  <a:srgbClr val="FFFFFF"/>
                </a:solidFill>
                <a:latin typeface="Canva Sans"/>
                <a:ea typeface="Canva Sans"/>
                <a:cs typeface="Canva Sans"/>
                <a:sym typeface="Canva Sans"/>
              </a:rPr>
              <a:t>Test The System</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287485" y="-238118"/>
            <a:ext cx="19150848" cy="11194857"/>
            <a:chOff x="0" y="0"/>
            <a:chExt cx="5043845" cy="2948440"/>
          </a:xfrm>
        </p:grpSpPr>
        <p:sp>
          <p:nvSpPr>
            <p:cNvPr id="4" name="Freeform 4"/>
            <p:cNvSpPr/>
            <p:nvPr/>
          </p:nvSpPr>
          <p:spPr>
            <a:xfrm>
              <a:off x="0" y="0"/>
              <a:ext cx="5043844" cy="2948440"/>
            </a:xfrm>
            <a:custGeom>
              <a:avLst/>
              <a:gdLst/>
              <a:ahLst/>
              <a:cxnLst/>
              <a:rect l="l" t="t" r="r" b="b"/>
              <a:pathLst>
                <a:path w="5043844" h="2948440">
                  <a:moveTo>
                    <a:pt x="8894" y="0"/>
                  </a:moveTo>
                  <a:lnTo>
                    <a:pt x="5034951" y="0"/>
                  </a:lnTo>
                  <a:cubicBezTo>
                    <a:pt x="5037310" y="0"/>
                    <a:pt x="5039572" y="937"/>
                    <a:pt x="5041240" y="2605"/>
                  </a:cubicBezTo>
                  <a:cubicBezTo>
                    <a:pt x="5042907" y="4273"/>
                    <a:pt x="5043844" y="6535"/>
                    <a:pt x="5043844" y="8894"/>
                  </a:cubicBezTo>
                  <a:lnTo>
                    <a:pt x="5043844" y="2939546"/>
                  </a:lnTo>
                  <a:cubicBezTo>
                    <a:pt x="5043844" y="2941905"/>
                    <a:pt x="5042907" y="2944167"/>
                    <a:pt x="5041240" y="2945835"/>
                  </a:cubicBezTo>
                  <a:cubicBezTo>
                    <a:pt x="5039572" y="2947503"/>
                    <a:pt x="5037310" y="2948440"/>
                    <a:pt x="5034951" y="2948440"/>
                  </a:cubicBezTo>
                  <a:lnTo>
                    <a:pt x="8894" y="2948440"/>
                  </a:lnTo>
                  <a:cubicBezTo>
                    <a:pt x="6535" y="2948440"/>
                    <a:pt x="4273" y="2947503"/>
                    <a:pt x="2605" y="2945835"/>
                  </a:cubicBezTo>
                  <a:cubicBezTo>
                    <a:pt x="937" y="2944167"/>
                    <a:pt x="0" y="2941905"/>
                    <a:pt x="0" y="2939546"/>
                  </a:cubicBezTo>
                  <a:lnTo>
                    <a:pt x="0" y="8894"/>
                  </a:lnTo>
                  <a:cubicBezTo>
                    <a:pt x="0" y="6535"/>
                    <a:pt x="937" y="4273"/>
                    <a:pt x="2605" y="2605"/>
                  </a:cubicBezTo>
                  <a:cubicBezTo>
                    <a:pt x="4273" y="937"/>
                    <a:pt x="6535" y="0"/>
                    <a:pt x="8894" y="0"/>
                  </a:cubicBezTo>
                  <a:close/>
                </a:path>
              </a:pathLst>
            </a:custGeom>
            <a:solidFill>
              <a:srgbClr val="155C94"/>
            </a:solidFill>
          </p:spPr>
          <p:txBody>
            <a:bodyPr/>
            <a:lstStyle/>
            <a:p>
              <a:endParaRPr lang="en-US"/>
            </a:p>
          </p:txBody>
        </p:sp>
        <p:sp>
          <p:nvSpPr>
            <p:cNvPr id="5" name="TextBox 5"/>
            <p:cNvSpPr txBox="1"/>
            <p:nvPr/>
          </p:nvSpPr>
          <p:spPr>
            <a:xfrm>
              <a:off x="0" y="-38100"/>
              <a:ext cx="5043845" cy="298654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85850" y="1813084"/>
            <a:ext cx="945671" cy="1028582"/>
          </a:xfrm>
          <a:custGeom>
            <a:avLst/>
            <a:gdLst/>
            <a:ahLst/>
            <a:cxnLst/>
            <a:rect l="l" t="t" r="r" b="b"/>
            <a:pathLst>
              <a:path w="945671" h="1028582">
                <a:moveTo>
                  <a:pt x="0" y="0"/>
                </a:moveTo>
                <a:lnTo>
                  <a:pt x="945671" y="0"/>
                </a:lnTo>
                <a:lnTo>
                  <a:pt x="945671" y="1028582"/>
                </a:lnTo>
                <a:lnTo>
                  <a:pt x="0" y="1028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181600" y="515335"/>
            <a:ext cx="3647207" cy="3490147"/>
            <a:chOff x="0" y="0"/>
            <a:chExt cx="960581" cy="919216"/>
          </a:xfrm>
        </p:grpSpPr>
        <p:sp>
          <p:nvSpPr>
            <p:cNvPr id="8" name="Freeform 8"/>
            <p:cNvSpPr/>
            <p:nvPr/>
          </p:nvSpPr>
          <p:spPr>
            <a:xfrm>
              <a:off x="0" y="0"/>
              <a:ext cx="960581" cy="919216"/>
            </a:xfrm>
            <a:custGeom>
              <a:avLst/>
              <a:gdLst/>
              <a:ahLst/>
              <a:cxnLst/>
              <a:rect l="l" t="t" r="r" b="b"/>
              <a:pathLst>
                <a:path w="960581" h="919216">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FCFCFC"/>
              </a:solidFill>
              <a:prstDash val="solid"/>
              <a:round/>
            </a:ln>
          </p:spPr>
          <p:txBody>
            <a:bodyPr/>
            <a:lstStyle/>
            <a:p>
              <a:endParaRPr lang="en-US"/>
            </a:p>
          </p:txBody>
        </p:sp>
        <p:sp>
          <p:nvSpPr>
            <p:cNvPr id="9" name="TextBox 9"/>
            <p:cNvSpPr txBox="1"/>
            <p:nvPr/>
          </p:nvSpPr>
          <p:spPr>
            <a:xfrm>
              <a:off x="0" y="-47625"/>
              <a:ext cx="960581" cy="966841"/>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4394314" y="720840"/>
            <a:ext cx="2208472" cy="822151"/>
            <a:chOff x="0" y="0"/>
            <a:chExt cx="581655" cy="216534"/>
          </a:xfrm>
        </p:grpSpPr>
        <p:sp>
          <p:nvSpPr>
            <p:cNvPr id="11" name="Freeform 11"/>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12" name="TextBox 12"/>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id="13" name="AutoShape 13"/>
          <p:cNvSpPr/>
          <p:nvPr/>
        </p:nvSpPr>
        <p:spPr>
          <a:xfrm>
            <a:off x="2031521" y="2327375"/>
            <a:ext cx="276103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4" name="Freeform 14"/>
          <p:cNvSpPr/>
          <p:nvPr/>
        </p:nvSpPr>
        <p:spPr>
          <a:xfrm>
            <a:off x="4792555" y="1975661"/>
            <a:ext cx="705995" cy="703428"/>
          </a:xfrm>
          <a:custGeom>
            <a:avLst/>
            <a:gdLst/>
            <a:ahLst/>
            <a:cxnLst/>
            <a:rect l="l" t="t" r="r" b="b"/>
            <a:pathLst>
              <a:path w="705995" h="703428">
                <a:moveTo>
                  <a:pt x="0" y="0"/>
                </a:moveTo>
                <a:lnTo>
                  <a:pt x="705995" y="0"/>
                </a:lnTo>
                <a:lnTo>
                  <a:pt x="705995" y="703428"/>
                </a:lnTo>
                <a:lnTo>
                  <a:pt x="0" y="703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6582032" y="2200734"/>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AutoShape 16"/>
          <p:cNvSpPr/>
          <p:nvPr/>
        </p:nvSpPr>
        <p:spPr>
          <a:xfrm>
            <a:off x="5498550" y="2327375"/>
            <a:ext cx="1083482" cy="299848"/>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17" name="Group 17"/>
          <p:cNvGrpSpPr/>
          <p:nvPr/>
        </p:nvGrpSpPr>
        <p:grpSpPr>
          <a:xfrm>
            <a:off x="13021774" y="6152787"/>
            <a:ext cx="2683254" cy="3186811"/>
            <a:chOff x="0" y="0"/>
            <a:chExt cx="706701" cy="839325"/>
          </a:xfrm>
        </p:grpSpPr>
        <p:sp>
          <p:nvSpPr>
            <p:cNvPr id="18" name="Freeform 18"/>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19" name="TextBox 19"/>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9201150" y="1028700"/>
            <a:ext cx="945671" cy="1028582"/>
            <a:chOff x="0" y="0"/>
            <a:chExt cx="1260894" cy="1371443"/>
          </a:xfrm>
        </p:grpSpPr>
        <p:sp>
          <p:nvSpPr>
            <p:cNvPr id="21" name="Freeform 21"/>
            <p:cNvSpPr/>
            <p:nvPr/>
          </p:nvSpPr>
          <p:spPr>
            <a:xfrm>
              <a:off x="0" y="0"/>
              <a:ext cx="1260894" cy="1371443"/>
            </a:xfrm>
            <a:custGeom>
              <a:avLst/>
              <a:gdLst/>
              <a:ahLst/>
              <a:cxnLst/>
              <a:rect l="l" t="t" r="r" b="b"/>
              <a:pathLst>
                <a:path w="1260894" h="1371443">
                  <a:moveTo>
                    <a:pt x="0" y="0"/>
                  </a:moveTo>
                  <a:lnTo>
                    <a:pt x="1260894" y="0"/>
                  </a:lnTo>
                  <a:lnTo>
                    <a:pt x="1260894" y="1371443"/>
                  </a:lnTo>
                  <a:lnTo>
                    <a:pt x="0" y="1371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p:cNvSpPr/>
            <p:nvPr/>
          </p:nvSpPr>
          <p:spPr>
            <a:xfrm>
              <a:off x="366012" y="784115"/>
              <a:ext cx="528871" cy="489832"/>
            </a:xfrm>
            <a:custGeom>
              <a:avLst/>
              <a:gdLst/>
              <a:ahLst/>
              <a:cxnLst/>
              <a:rect l="l" t="t" r="r" b="b"/>
              <a:pathLst>
                <a:path w="528871" h="489832">
                  <a:moveTo>
                    <a:pt x="0" y="0"/>
                  </a:moveTo>
                  <a:lnTo>
                    <a:pt x="528871" y="0"/>
                  </a:lnTo>
                  <a:lnTo>
                    <a:pt x="528871" y="489832"/>
                  </a:lnTo>
                  <a:lnTo>
                    <a:pt x="0" y="489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3" name="AutoShape 23"/>
          <p:cNvSpPr/>
          <p:nvPr/>
        </p:nvSpPr>
        <p:spPr>
          <a:xfrm flipV="1">
            <a:off x="7440689" y="1542991"/>
            <a:ext cx="1760461" cy="1084232"/>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4" name="Group 24"/>
          <p:cNvGrpSpPr/>
          <p:nvPr/>
        </p:nvGrpSpPr>
        <p:grpSpPr>
          <a:xfrm>
            <a:off x="4663576" y="6152787"/>
            <a:ext cx="2683254" cy="3186811"/>
            <a:chOff x="0" y="0"/>
            <a:chExt cx="706701" cy="839325"/>
          </a:xfrm>
        </p:grpSpPr>
        <p:sp>
          <p:nvSpPr>
            <p:cNvPr id="25" name="Freeform 25"/>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26" name="TextBox 26"/>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sp>
        <p:nvSpPr>
          <p:cNvPr id="27" name="Freeform 27"/>
          <p:cNvSpPr/>
          <p:nvPr/>
        </p:nvSpPr>
        <p:spPr>
          <a:xfrm>
            <a:off x="12803291" y="1923978"/>
            <a:ext cx="3120221" cy="2582165"/>
          </a:xfrm>
          <a:custGeom>
            <a:avLst/>
            <a:gdLst/>
            <a:ahLst/>
            <a:cxnLst/>
            <a:rect l="l" t="t" r="r" b="b"/>
            <a:pathLst>
              <a:path w="3120221" h="2582165">
                <a:moveTo>
                  <a:pt x="0" y="0"/>
                </a:moveTo>
                <a:lnTo>
                  <a:pt x="3120221" y="0"/>
                </a:lnTo>
                <a:lnTo>
                  <a:pt x="3120221" y="2582165"/>
                </a:lnTo>
                <a:lnTo>
                  <a:pt x="0" y="258216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8" name="AutoShape 28"/>
          <p:cNvSpPr/>
          <p:nvPr/>
        </p:nvSpPr>
        <p:spPr>
          <a:xfrm>
            <a:off x="10146821" y="1542991"/>
            <a:ext cx="4216581" cy="38098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9" name="AutoShape 29"/>
          <p:cNvSpPr/>
          <p:nvPr/>
        </p:nvSpPr>
        <p:spPr>
          <a:xfrm flipH="1">
            <a:off x="14363401" y="4506143"/>
            <a:ext cx="0" cy="1646644"/>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0" name="AutoShape 30"/>
          <p:cNvSpPr/>
          <p:nvPr/>
        </p:nvSpPr>
        <p:spPr>
          <a:xfrm>
            <a:off x="7011361" y="2200734"/>
            <a:ext cx="8693668" cy="5545458"/>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1" name="AutoShape 31"/>
          <p:cNvSpPr/>
          <p:nvPr/>
        </p:nvSpPr>
        <p:spPr>
          <a:xfrm flipH="1">
            <a:off x="7346830" y="8278525"/>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2" name="AutoShape 32"/>
          <p:cNvSpPr/>
          <p:nvPr/>
        </p:nvSpPr>
        <p:spPr>
          <a:xfrm flipH="1" flipV="1">
            <a:off x="6582032" y="2978937"/>
            <a:ext cx="7781369" cy="6360661"/>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3" name="AutoShape 33"/>
          <p:cNvSpPr/>
          <p:nvPr/>
        </p:nvSpPr>
        <p:spPr>
          <a:xfrm flipH="1">
            <a:off x="7346830" y="7746193"/>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4" name="AutoShape 34"/>
          <p:cNvSpPr/>
          <p:nvPr/>
        </p:nvSpPr>
        <p:spPr>
          <a:xfrm>
            <a:off x="7346830" y="8776221"/>
            <a:ext cx="5674944"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5" name="AutoShape 35"/>
          <p:cNvSpPr/>
          <p:nvPr/>
        </p:nvSpPr>
        <p:spPr>
          <a:xfrm flipV="1">
            <a:off x="7346830" y="3215060"/>
            <a:ext cx="5456461" cy="4100659"/>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6" name="TextBox 36"/>
          <p:cNvSpPr txBox="1"/>
          <p:nvPr/>
        </p:nvSpPr>
        <p:spPr>
          <a:xfrm>
            <a:off x="8958182" y="2141925"/>
            <a:ext cx="1431608"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Verified User</a:t>
            </a:r>
          </a:p>
        </p:txBody>
      </p:sp>
      <p:sp>
        <p:nvSpPr>
          <p:cNvPr id="37" name="TextBox 37"/>
          <p:cNvSpPr txBox="1"/>
          <p:nvPr/>
        </p:nvSpPr>
        <p:spPr>
          <a:xfrm>
            <a:off x="1304447" y="2950362"/>
            <a:ext cx="508476"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User</a:t>
            </a:r>
          </a:p>
        </p:txBody>
      </p:sp>
      <p:sp>
        <p:nvSpPr>
          <p:cNvPr id="38" name="TextBox 38"/>
          <p:cNvSpPr txBox="1"/>
          <p:nvPr/>
        </p:nvSpPr>
        <p:spPr>
          <a:xfrm>
            <a:off x="4591039" y="2769232"/>
            <a:ext cx="1109028"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Extractions</a:t>
            </a:r>
          </a:p>
        </p:txBody>
      </p:sp>
      <p:sp>
        <p:nvSpPr>
          <p:cNvPr id="39" name="TextBox 39"/>
          <p:cNvSpPr txBox="1"/>
          <p:nvPr/>
        </p:nvSpPr>
        <p:spPr>
          <a:xfrm>
            <a:off x="6442004" y="3100150"/>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grpSp>
        <p:nvGrpSpPr>
          <p:cNvPr id="40" name="Group 40"/>
          <p:cNvGrpSpPr/>
          <p:nvPr/>
        </p:nvGrpSpPr>
        <p:grpSpPr>
          <a:xfrm>
            <a:off x="4900967" y="7315719"/>
            <a:ext cx="2208472" cy="822151"/>
            <a:chOff x="0" y="0"/>
            <a:chExt cx="581655" cy="216534"/>
          </a:xfrm>
        </p:grpSpPr>
        <p:sp>
          <p:nvSpPr>
            <p:cNvPr id="41" name="Freeform 41"/>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2" name="TextBox 42"/>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id="43" name="Group 43"/>
          <p:cNvGrpSpPr/>
          <p:nvPr/>
        </p:nvGrpSpPr>
        <p:grpSpPr>
          <a:xfrm>
            <a:off x="13259166" y="7144926"/>
            <a:ext cx="2208472" cy="1202533"/>
            <a:chOff x="0" y="0"/>
            <a:chExt cx="581655" cy="316717"/>
          </a:xfrm>
        </p:grpSpPr>
        <p:sp>
          <p:nvSpPr>
            <p:cNvPr id="44" name="Freeform 44"/>
            <p:cNvSpPr/>
            <p:nvPr/>
          </p:nvSpPr>
          <p:spPr>
            <a:xfrm>
              <a:off x="0" y="0"/>
              <a:ext cx="581655" cy="316717"/>
            </a:xfrm>
            <a:custGeom>
              <a:avLst/>
              <a:gdLst/>
              <a:ahLst/>
              <a:cxnLst/>
              <a:rect l="l" t="t" r="r" b="b"/>
              <a:pathLst>
                <a:path w="581655" h="316717">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txBody>
            <a:bodyPr/>
            <a:lstStyle/>
            <a:p>
              <a:endParaRPr lang="en-US"/>
            </a:p>
          </p:txBody>
        </p:sp>
        <p:sp>
          <p:nvSpPr>
            <p:cNvPr id="45" name="TextBox 45"/>
            <p:cNvSpPr txBox="1"/>
            <p:nvPr/>
          </p:nvSpPr>
          <p:spPr>
            <a:xfrm>
              <a:off x="0" y="-47625"/>
              <a:ext cx="581655" cy="364342"/>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id="46" name="Group 46"/>
          <p:cNvGrpSpPr/>
          <p:nvPr/>
        </p:nvGrpSpPr>
        <p:grpSpPr>
          <a:xfrm>
            <a:off x="13259166" y="2386732"/>
            <a:ext cx="2208472" cy="822151"/>
            <a:chOff x="0" y="0"/>
            <a:chExt cx="581655" cy="216534"/>
          </a:xfrm>
        </p:grpSpPr>
        <p:sp>
          <p:nvSpPr>
            <p:cNvPr id="47" name="Freeform 47"/>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8" name="TextBox 48"/>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549567" y="-309010"/>
            <a:ext cx="20447104" cy="10905020"/>
            <a:chOff x="0" y="0"/>
            <a:chExt cx="5385246" cy="2872104"/>
          </a:xfrm>
        </p:grpSpPr>
        <p:sp>
          <p:nvSpPr>
            <p:cNvPr id="4" name="Freeform 4"/>
            <p:cNvSpPr/>
            <p:nvPr/>
          </p:nvSpPr>
          <p:spPr>
            <a:xfrm>
              <a:off x="0" y="0"/>
              <a:ext cx="5385246" cy="2872104"/>
            </a:xfrm>
            <a:custGeom>
              <a:avLst/>
              <a:gdLst/>
              <a:ahLst/>
              <a:cxnLst/>
              <a:rect l="l" t="t" r="r" b="b"/>
              <a:pathLst>
                <a:path w="5385246" h="2872104">
                  <a:moveTo>
                    <a:pt x="8330" y="0"/>
                  </a:moveTo>
                  <a:lnTo>
                    <a:pt x="5376916" y="0"/>
                  </a:lnTo>
                  <a:cubicBezTo>
                    <a:pt x="5381516" y="0"/>
                    <a:pt x="5385246" y="3729"/>
                    <a:pt x="5385246" y="8330"/>
                  </a:cubicBezTo>
                  <a:lnTo>
                    <a:pt x="5385246" y="2863774"/>
                  </a:lnTo>
                  <a:cubicBezTo>
                    <a:pt x="5385246" y="2868375"/>
                    <a:pt x="5381516" y="2872104"/>
                    <a:pt x="5376916" y="2872104"/>
                  </a:cubicBezTo>
                  <a:lnTo>
                    <a:pt x="8330" y="2872104"/>
                  </a:lnTo>
                  <a:cubicBezTo>
                    <a:pt x="3729" y="2872104"/>
                    <a:pt x="0" y="2868375"/>
                    <a:pt x="0" y="2863774"/>
                  </a:cubicBezTo>
                  <a:lnTo>
                    <a:pt x="0" y="8330"/>
                  </a:lnTo>
                  <a:cubicBezTo>
                    <a:pt x="0" y="3729"/>
                    <a:pt x="3729" y="0"/>
                    <a:pt x="8330" y="0"/>
                  </a:cubicBezTo>
                  <a:close/>
                </a:path>
              </a:pathLst>
            </a:custGeom>
            <a:solidFill>
              <a:srgbClr val="155C94"/>
            </a:solidFill>
          </p:spPr>
          <p:txBody>
            <a:bodyPr/>
            <a:lstStyle/>
            <a:p>
              <a:endParaRPr lang="en-US"/>
            </a:p>
          </p:txBody>
        </p:sp>
        <p:sp>
          <p:nvSpPr>
            <p:cNvPr id="5" name="TextBox 5"/>
            <p:cNvSpPr txBox="1"/>
            <p:nvPr/>
          </p:nvSpPr>
          <p:spPr>
            <a:xfrm>
              <a:off x="0" y="-38100"/>
              <a:ext cx="5385246" cy="29102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7869" y="501348"/>
            <a:ext cx="1710262" cy="2256673"/>
            <a:chOff x="0" y="0"/>
            <a:chExt cx="450439" cy="594350"/>
          </a:xfrm>
        </p:grpSpPr>
        <p:sp>
          <p:nvSpPr>
            <p:cNvPr id="7" name="Freeform 7"/>
            <p:cNvSpPr/>
            <p:nvPr/>
          </p:nvSpPr>
          <p:spPr>
            <a:xfrm>
              <a:off x="0" y="0"/>
              <a:ext cx="450439" cy="594350"/>
            </a:xfrm>
            <a:custGeom>
              <a:avLst/>
              <a:gdLst/>
              <a:ahLst/>
              <a:cxnLst/>
              <a:rect l="l" t="t" r="r" b="b"/>
              <a:pathLst>
                <a:path w="450439" h="594350">
                  <a:moveTo>
                    <a:pt x="225220" y="0"/>
                  </a:moveTo>
                  <a:lnTo>
                    <a:pt x="225220" y="0"/>
                  </a:lnTo>
                  <a:cubicBezTo>
                    <a:pt x="349605" y="0"/>
                    <a:pt x="450439" y="100834"/>
                    <a:pt x="450439" y="225220"/>
                  </a:cubicBezTo>
                  <a:lnTo>
                    <a:pt x="450439" y="369130"/>
                  </a:lnTo>
                  <a:cubicBezTo>
                    <a:pt x="450439" y="493516"/>
                    <a:pt x="349605" y="594350"/>
                    <a:pt x="225220" y="594350"/>
                  </a:cubicBezTo>
                  <a:lnTo>
                    <a:pt x="225220" y="594350"/>
                  </a:lnTo>
                  <a:cubicBezTo>
                    <a:pt x="100834" y="594350"/>
                    <a:pt x="0" y="493516"/>
                    <a:pt x="0" y="369130"/>
                  </a:cubicBezTo>
                  <a:lnTo>
                    <a:pt x="0" y="225220"/>
                  </a:lnTo>
                  <a:cubicBezTo>
                    <a:pt x="0" y="100834"/>
                    <a:pt x="100834" y="0"/>
                    <a:pt x="225220" y="0"/>
                  </a:cubicBezTo>
                  <a:close/>
                </a:path>
              </a:pathLst>
            </a:custGeom>
            <a:solidFill>
              <a:srgbClr val="0E4A74"/>
            </a:solidFill>
            <a:ln w="38100" cap="rnd">
              <a:solidFill>
                <a:srgbClr val="FCFCFC"/>
              </a:solidFill>
              <a:prstDash val="solid"/>
              <a:round/>
            </a:ln>
          </p:spPr>
          <p:txBody>
            <a:bodyPr/>
            <a:lstStyle/>
            <a:p>
              <a:endParaRPr lang="en-US"/>
            </a:p>
          </p:txBody>
        </p:sp>
        <p:sp>
          <p:nvSpPr>
            <p:cNvPr id="8" name="TextBox 8"/>
            <p:cNvSpPr txBox="1"/>
            <p:nvPr/>
          </p:nvSpPr>
          <p:spPr>
            <a:xfrm>
              <a:off x="0" y="-47625"/>
              <a:ext cx="450439" cy="64197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0165" y="809060"/>
            <a:ext cx="945671" cy="1028582"/>
          </a:xfrm>
          <a:custGeom>
            <a:avLst/>
            <a:gdLst/>
            <a:ahLst/>
            <a:cxnLst/>
            <a:rect l="l" t="t" r="r" b="b"/>
            <a:pathLst>
              <a:path w="945671" h="1028582">
                <a:moveTo>
                  <a:pt x="0" y="0"/>
                </a:moveTo>
                <a:lnTo>
                  <a:pt x="945670" y="0"/>
                </a:lnTo>
                <a:lnTo>
                  <a:pt x="945670" y="1028583"/>
                </a:lnTo>
                <a:lnTo>
                  <a:pt x="0" y="1028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4156269" y="312209"/>
            <a:ext cx="3647207" cy="3490147"/>
            <a:chOff x="0" y="0"/>
            <a:chExt cx="960581" cy="919216"/>
          </a:xfrm>
        </p:grpSpPr>
        <p:sp>
          <p:nvSpPr>
            <p:cNvPr id="11" name="Freeform 11"/>
            <p:cNvSpPr/>
            <p:nvPr/>
          </p:nvSpPr>
          <p:spPr>
            <a:xfrm>
              <a:off x="0" y="0"/>
              <a:ext cx="960581" cy="919216"/>
            </a:xfrm>
            <a:custGeom>
              <a:avLst/>
              <a:gdLst/>
              <a:ahLst/>
              <a:cxnLst/>
              <a:rect l="l" t="t" r="r" b="b"/>
              <a:pathLst>
                <a:path w="960581" h="919216">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FCFCFC"/>
              </a:solidFill>
              <a:prstDash val="solid"/>
              <a:round/>
            </a:ln>
          </p:spPr>
          <p:txBody>
            <a:bodyPr/>
            <a:lstStyle/>
            <a:p>
              <a:endParaRPr lang="en-US"/>
            </a:p>
          </p:txBody>
        </p:sp>
        <p:sp>
          <p:nvSpPr>
            <p:cNvPr id="12" name="TextBox 12"/>
            <p:cNvSpPr txBox="1"/>
            <p:nvPr/>
          </p:nvSpPr>
          <p:spPr>
            <a:xfrm>
              <a:off x="0" y="-47625"/>
              <a:ext cx="960581" cy="966841"/>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4394314" y="720840"/>
            <a:ext cx="2208472" cy="822151"/>
            <a:chOff x="0" y="0"/>
            <a:chExt cx="581655" cy="216534"/>
          </a:xfrm>
        </p:grpSpPr>
        <p:sp>
          <p:nvSpPr>
            <p:cNvPr id="14" name="Freeform 14"/>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15" name="TextBox 15"/>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id="16" name="AutoShape 16"/>
          <p:cNvSpPr/>
          <p:nvPr/>
        </p:nvSpPr>
        <p:spPr>
          <a:xfrm>
            <a:off x="2020671" y="1209040"/>
            <a:ext cx="2771884" cy="1118335"/>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7" name="Freeform 17"/>
          <p:cNvSpPr/>
          <p:nvPr/>
        </p:nvSpPr>
        <p:spPr>
          <a:xfrm>
            <a:off x="4792555" y="1975661"/>
            <a:ext cx="705995" cy="703428"/>
          </a:xfrm>
          <a:custGeom>
            <a:avLst/>
            <a:gdLst/>
            <a:ahLst/>
            <a:cxnLst/>
            <a:rect l="l" t="t" r="r" b="b"/>
            <a:pathLst>
              <a:path w="705995" h="703428">
                <a:moveTo>
                  <a:pt x="0" y="0"/>
                </a:moveTo>
                <a:lnTo>
                  <a:pt x="705995" y="0"/>
                </a:lnTo>
                <a:lnTo>
                  <a:pt x="705995" y="703428"/>
                </a:lnTo>
                <a:lnTo>
                  <a:pt x="0" y="703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6446040" y="1900886"/>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AutoShape 19"/>
          <p:cNvSpPr/>
          <p:nvPr/>
        </p:nvSpPr>
        <p:spPr>
          <a:xfrm>
            <a:off x="5498550" y="2327375"/>
            <a:ext cx="947490" cy="0"/>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0" name="Group 20"/>
          <p:cNvGrpSpPr/>
          <p:nvPr/>
        </p:nvGrpSpPr>
        <p:grpSpPr>
          <a:xfrm>
            <a:off x="14876064" y="5836008"/>
            <a:ext cx="2683254" cy="3186811"/>
            <a:chOff x="0" y="0"/>
            <a:chExt cx="706701" cy="839325"/>
          </a:xfrm>
        </p:grpSpPr>
        <p:sp>
          <p:nvSpPr>
            <p:cNvPr id="21" name="Freeform 21"/>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22" name="TextBox 22"/>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9201150" y="1028700"/>
            <a:ext cx="945671" cy="1028582"/>
            <a:chOff x="0" y="0"/>
            <a:chExt cx="1260894" cy="1371443"/>
          </a:xfrm>
        </p:grpSpPr>
        <p:sp>
          <p:nvSpPr>
            <p:cNvPr id="24" name="Freeform 24"/>
            <p:cNvSpPr/>
            <p:nvPr/>
          </p:nvSpPr>
          <p:spPr>
            <a:xfrm>
              <a:off x="0" y="0"/>
              <a:ext cx="1260894" cy="1371443"/>
            </a:xfrm>
            <a:custGeom>
              <a:avLst/>
              <a:gdLst/>
              <a:ahLst/>
              <a:cxnLst/>
              <a:rect l="l" t="t" r="r" b="b"/>
              <a:pathLst>
                <a:path w="1260894" h="1371443">
                  <a:moveTo>
                    <a:pt x="0" y="0"/>
                  </a:moveTo>
                  <a:lnTo>
                    <a:pt x="1260894" y="0"/>
                  </a:lnTo>
                  <a:lnTo>
                    <a:pt x="1260894" y="1371443"/>
                  </a:lnTo>
                  <a:lnTo>
                    <a:pt x="0" y="1371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366012" y="784115"/>
              <a:ext cx="528871" cy="489832"/>
            </a:xfrm>
            <a:custGeom>
              <a:avLst/>
              <a:gdLst/>
              <a:ahLst/>
              <a:cxnLst/>
              <a:rect l="l" t="t" r="r" b="b"/>
              <a:pathLst>
                <a:path w="528871" h="489832">
                  <a:moveTo>
                    <a:pt x="0" y="0"/>
                  </a:moveTo>
                  <a:lnTo>
                    <a:pt x="528871" y="0"/>
                  </a:lnTo>
                  <a:lnTo>
                    <a:pt x="528871" y="489832"/>
                  </a:lnTo>
                  <a:lnTo>
                    <a:pt x="0" y="489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6" name="AutoShape 26"/>
          <p:cNvSpPr/>
          <p:nvPr/>
        </p:nvSpPr>
        <p:spPr>
          <a:xfrm flipV="1">
            <a:off x="7304697" y="1542991"/>
            <a:ext cx="1896453" cy="784384"/>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7" name="Group 27"/>
          <p:cNvGrpSpPr/>
          <p:nvPr/>
        </p:nvGrpSpPr>
        <p:grpSpPr>
          <a:xfrm>
            <a:off x="7802373" y="5836008"/>
            <a:ext cx="2683254" cy="3186811"/>
            <a:chOff x="0" y="0"/>
            <a:chExt cx="706701" cy="839325"/>
          </a:xfrm>
        </p:grpSpPr>
        <p:sp>
          <p:nvSpPr>
            <p:cNvPr id="28" name="Freeform 28"/>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txBody>
            <a:bodyPr/>
            <a:lstStyle/>
            <a:p>
              <a:endParaRPr lang="en-US"/>
            </a:p>
          </p:txBody>
        </p:sp>
        <p:sp>
          <p:nvSpPr>
            <p:cNvPr id="29" name="TextBox 29"/>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sp>
        <p:nvSpPr>
          <p:cNvPr id="30" name="Freeform 30"/>
          <p:cNvSpPr/>
          <p:nvPr/>
        </p:nvSpPr>
        <p:spPr>
          <a:xfrm>
            <a:off x="14657581" y="1837643"/>
            <a:ext cx="3120221" cy="2582165"/>
          </a:xfrm>
          <a:custGeom>
            <a:avLst/>
            <a:gdLst/>
            <a:ahLst/>
            <a:cxnLst/>
            <a:rect l="l" t="t" r="r" b="b"/>
            <a:pathLst>
              <a:path w="3120221" h="2582165">
                <a:moveTo>
                  <a:pt x="0" y="0"/>
                </a:moveTo>
                <a:lnTo>
                  <a:pt x="3120221" y="0"/>
                </a:lnTo>
                <a:lnTo>
                  <a:pt x="3120221" y="2582165"/>
                </a:lnTo>
                <a:lnTo>
                  <a:pt x="0" y="258216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1" name="AutoShape 31"/>
          <p:cNvSpPr/>
          <p:nvPr/>
        </p:nvSpPr>
        <p:spPr>
          <a:xfrm>
            <a:off x="10146821" y="1542991"/>
            <a:ext cx="6070870" cy="294652"/>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2" name="AutoShape 32"/>
          <p:cNvSpPr/>
          <p:nvPr/>
        </p:nvSpPr>
        <p:spPr>
          <a:xfrm>
            <a:off x="16217691" y="4419808"/>
            <a:ext cx="0" cy="141620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3" name="AutoShape 33"/>
          <p:cNvSpPr/>
          <p:nvPr/>
        </p:nvSpPr>
        <p:spPr>
          <a:xfrm>
            <a:off x="6875368" y="1900886"/>
            <a:ext cx="10683950" cy="552852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4" name="AutoShape 34"/>
          <p:cNvSpPr/>
          <p:nvPr/>
        </p:nvSpPr>
        <p:spPr>
          <a:xfrm flipH="1">
            <a:off x="10513376" y="8029603"/>
            <a:ext cx="4362718"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5" name="AutoShape 35"/>
          <p:cNvSpPr/>
          <p:nvPr/>
        </p:nvSpPr>
        <p:spPr>
          <a:xfrm flipH="1" flipV="1">
            <a:off x="7144394" y="3464788"/>
            <a:ext cx="9073297" cy="5558031"/>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6" name="AutoShape 36"/>
          <p:cNvSpPr/>
          <p:nvPr/>
        </p:nvSpPr>
        <p:spPr>
          <a:xfrm flipH="1">
            <a:off x="10433225" y="7429414"/>
            <a:ext cx="4442839" cy="76966"/>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7" name="AutoShape 37"/>
          <p:cNvSpPr/>
          <p:nvPr/>
        </p:nvSpPr>
        <p:spPr>
          <a:xfrm>
            <a:off x="10513376" y="6835353"/>
            <a:ext cx="4362718"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8" name="AutoShape 38"/>
          <p:cNvSpPr/>
          <p:nvPr/>
        </p:nvSpPr>
        <p:spPr>
          <a:xfrm flipV="1">
            <a:off x="9144000" y="3128725"/>
            <a:ext cx="5513581" cy="2707283"/>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39" name="Group 39"/>
          <p:cNvGrpSpPr/>
          <p:nvPr/>
        </p:nvGrpSpPr>
        <p:grpSpPr>
          <a:xfrm>
            <a:off x="8096914" y="7048077"/>
            <a:ext cx="2208472" cy="822151"/>
            <a:chOff x="0" y="0"/>
            <a:chExt cx="581655" cy="216534"/>
          </a:xfrm>
        </p:grpSpPr>
        <p:sp>
          <p:nvSpPr>
            <p:cNvPr id="40" name="Freeform 40"/>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1" name="TextBox 41"/>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id="42" name="Group 42"/>
          <p:cNvGrpSpPr/>
          <p:nvPr/>
        </p:nvGrpSpPr>
        <p:grpSpPr>
          <a:xfrm>
            <a:off x="15114189" y="6857887"/>
            <a:ext cx="2208472" cy="1202533"/>
            <a:chOff x="0" y="0"/>
            <a:chExt cx="581655" cy="316717"/>
          </a:xfrm>
        </p:grpSpPr>
        <p:sp>
          <p:nvSpPr>
            <p:cNvPr id="43" name="Freeform 43"/>
            <p:cNvSpPr/>
            <p:nvPr/>
          </p:nvSpPr>
          <p:spPr>
            <a:xfrm>
              <a:off x="0" y="0"/>
              <a:ext cx="581655" cy="316717"/>
            </a:xfrm>
            <a:custGeom>
              <a:avLst/>
              <a:gdLst/>
              <a:ahLst/>
              <a:cxnLst/>
              <a:rect l="l" t="t" r="r" b="b"/>
              <a:pathLst>
                <a:path w="581655" h="316717">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txBody>
            <a:bodyPr/>
            <a:lstStyle/>
            <a:p>
              <a:endParaRPr lang="en-US"/>
            </a:p>
          </p:txBody>
        </p:sp>
        <p:sp>
          <p:nvSpPr>
            <p:cNvPr id="44" name="TextBox 44"/>
            <p:cNvSpPr txBox="1"/>
            <p:nvPr/>
          </p:nvSpPr>
          <p:spPr>
            <a:xfrm>
              <a:off x="0" y="-47625"/>
              <a:ext cx="581655" cy="364342"/>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id="45" name="Group 45"/>
          <p:cNvGrpSpPr/>
          <p:nvPr/>
        </p:nvGrpSpPr>
        <p:grpSpPr>
          <a:xfrm>
            <a:off x="15113455" y="2386732"/>
            <a:ext cx="2208472" cy="822151"/>
            <a:chOff x="0" y="0"/>
            <a:chExt cx="581655" cy="216534"/>
          </a:xfrm>
        </p:grpSpPr>
        <p:sp>
          <p:nvSpPr>
            <p:cNvPr id="46" name="Freeform 46"/>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7" name="TextBox 47"/>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grpSp>
        <p:nvGrpSpPr>
          <p:cNvPr id="48" name="Group 48"/>
          <p:cNvGrpSpPr/>
          <p:nvPr/>
        </p:nvGrpSpPr>
        <p:grpSpPr>
          <a:xfrm>
            <a:off x="1679165" y="5039978"/>
            <a:ext cx="4766875" cy="4198644"/>
            <a:chOff x="0" y="0"/>
            <a:chExt cx="1255473" cy="1105816"/>
          </a:xfrm>
        </p:grpSpPr>
        <p:sp>
          <p:nvSpPr>
            <p:cNvPr id="49" name="Freeform 49"/>
            <p:cNvSpPr/>
            <p:nvPr/>
          </p:nvSpPr>
          <p:spPr>
            <a:xfrm>
              <a:off x="0" y="0"/>
              <a:ext cx="1255473" cy="1105816"/>
            </a:xfrm>
            <a:custGeom>
              <a:avLst/>
              <a:gdLst/>
              <a:ahLst/>
              <a:cxnLst/>
              <a:rect l="l" t="t" r="r" b="b"/>
              <a:pathLst>
                <a:path w="1255473" h="1105816">
                  <a:moveTo>
                    <a:pt x="82830" y="0"/>
                  </a:moveTo>
                  <a:lnTo>
                    <a:pt x="1172644" y="0"/>
                  </a:lnTo>
                  <a:cubicBezTo>
                    <a:pt x="1218389" y="0"/>
                    <a:pt x="1255473" y="37084"/>
                    <a:pt x="1255473" y="82830"/>
                  </a:cubicBezTo>
                  <a:lnTo>
                    <a:pt x="1255473" y="1022986"/>
                  </a:lnTo>
                  <a:cubicBezTo>
                    <a:pt x="1255473" y="1044954"/>
                    <a:pt x="1246747" y="1066022"/>
                    <a:pt x="1231213" y="1081556"/>
                  </a:cubicBezTo>
                  <a:cubicBezTo>
                    <a:pt x="1215679" y="1097089"/>
                    <a:pt x="1194611" y="1105816"/>
                    <a:pt x="1172644" y="1105816"/>
                  </a:cubicBezTo>
                  <a:lnTo>
                    <a:pt x="82830" y="1105816"/>
                  </a:lnTo>
                  <a:cubicBezTo>
                    <a:pt x="60862" y="1105816"/>
                    <a:pt x="39794" y="1097089"/>
                    <a:pt x="24260" y="1081556"/>
                  </a:cubicBezTo>
                  <a:cubicBezTo>
                    <a:pt x="8727" y="1066022"/>
                    <a:pt x="0" y="1044954"/>
                    <a:pt x="0" y="1022986"/>
                  </a:cubicBezTo>
                  <a:lnTo>
                    <a:pt x="0" y="82830"/>
                  </a:lnTo>
                  <a:cubicBezTo>
                    <a:pt x="0" y="60862"/>
                    <a:pt x="8727" y="39794"/>
                    <a:pt x="24260" y="24260"/>
                  </a:cubicBezTo>
                  <a:cubicBezTo>
                    <a:pt x="39794" y="8727"/>
                    <a:pt x="60862" y="0"/>
                    <a:pt x="82830" y="0"/>
                  </a:cubicBezTo>
                  <a:close/>
                </a:path>
              </a:pathLst>
            </a:custGeom>
            <a:solidFill>
              <a:srgbClr val="0E4A74"/>
            </a:solidFill>
            <a:ln w="38100" cap="rnd">
              <a:solidFill>
                <a:srgbClr val="FCFCFC"/>
              </a:solidFill>
              <a:prstDash val="solid"/>
              <a:round/>
            </a:ln>
          </p:spPr>
          <p:txBody>
            <a:bodyPr/>
            <a:lstStyle/>
            <a:p>
              <a:endParaRPr lang="en-US"/>
            </a:p>
          </p:txBody>
        </p:sp>
        <p:sp>
          <p:nvSpPr>
            <p:cNvPr id="50" name="TextBox 50"/>
            <p:cNvSpPr txBox="1"/>
            <p:nvPr/>
          </p:nvSpPr>
          <p:spPr>
            <a:xfrm>
              <a:off x="0" y="-47625"/>
              <a:ext cx="1255473" cy="1153441"/>
            </a:xfrm>
            <a:prstGeom prst="rect">
              <a:avLst/>
            </a:prstGeom>
          </p:spPr>
          <p:txBody>
            <a:bodyPr lIns="50800" tIns="50800" rIns="50800" bIns="50800" rtlCol="0" anchor="ctr"/>
            <a:lstStyle/>
            <a:p>
              <a:pPr algn="ctr">
                <a:lnSpc>
                  <a:spcPts val="2800"/>
                </a:lnSpc>
              </a:pPr>
              <a:endParaRPr/>
            </a:p>
          </p:txBody>
        </p:sp>
      </p:grpSp>
      <p:sp>
        <p:nvSpPr>
          <p:cNvPr id="51" name="AutoShape 51"/>
          <p:cNvSpPr/>
          <p:nvPr/>
        </p:nvSpPr>
        <p:spPr>
          <a:xfrm>
            <a:off x="1143000" y="2758021"/>
            <a:ext cx="2125549" cy="4671393"/>
          </a:xfrm>
          <a:prstGeom prst="line">
            <a:avLst/>
          </a:prstGeom>
          <a:ln w="38100" cap="flat">
            <a:solidFill>
              <a:srgbClr val="FFFFFF"/>
            </a:solidFill>
            <a:prstDash val="solid"/>
            <a:headEnd type="none" w="sm" len="sm"/>
            <a:tailEnd type="triangle" w="lg" len="med"/>
          </a:ln>
        </p:spPr>
        <p:txBody>
          <a:bodyPr/>
          <a:lstStyle/>
          <a:p>
            <a:endParaRPr lang="en-US"/>
          </a:p>
        </p:txBody>
      </p:sp>
      <p:sp>
        <p:nvSpPr>
          <p:cNvPr id="52" name="TextBox 52"/>
          <p:cNvSpPr txBox="1"/>
          <p:nvPr/>
        </p:nvSpPr>
        <p:spPr>
          <a:xfrm>
            <a:off x="8958182" y="2141925"/>
            <a:ext cx="1431608"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Verified User</a:t>
            </a:r>
          </a:p>
        </p:txBody>
      </p:sp>
      <p:sp>
        <p:nvSpPr>
          <p:cNvPr id="53" name="TextBox 53"/>
          <p:cNvSpPr txBox="1"/>
          <p:nvPr/>
        </p:nvSpPr>
        <p:spPr>
          <a:xfrm>
            <a:off x="4641769" y="2769232"/>
            <a:ext cx="1007566"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a:t>
            </a:r>
          </a:p>
        </p:txBody>
      </p:sp>
      <p:sp>
        <p:nvSpPr>
          <p:cNvPr id="54" name="TextBox 54"/>
          <p:cNvSpPr txBox="1"/>
          <p:nvPr/>
        </p:nvSpPr>
        <p:spPr>
          <a:xfrm>
            <a:off x="6306011" y="2924403"/>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id="55" name="Freeform 55"/>
          <p:cNvSpPr/>
          <p:nvPr/>
        </p:nvSpPr>
        <p:spPr>
          <a:xfrm>
            <a:off x="4691887" y="5502633"/>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6" name="TextBox 56"/>
          <p:cNvSpPr txBox="1"/>
          <p:nvPr/>
        </p:nvSpPr>
        <p:spPr>
          <a:xfrm>
            <a:off x="4576195" y="6460386"/>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id="57" name="Freeform 57"/>
          <p:cNvSpPr/>
          <p:nvPr/>
        </p:nvSpPr>
        <p:spPr>
          <a:xfrm>
            <a:off x="3268549" y="7077700"/>
            <a:ext cx="705995" cy="703428"/>
          </a:xfrm>
          <a:custGeom>
            <a:avLst/>
            <a:gdLst/>
            <a:ahLst/>
            <a:cxnLst/>
            <a:rect l="l" t="t" r="r" b="b"/>
            <a:pathLst>
              <a:path w="705995" h="703428">
                <a:moveTo>
                  <a:pt x="0" y="0"/>
                </a:moveTo>
                <a:lnTo>
                  <a:pt x="705995" y="0"/>
                </a:lnTo>
                <a:lnTo>
                  <a:pt x="705995" y="703427"/>
                </a:lnTo>
                <a:lnTo>
                  <a:pt x="0" y="703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8" name="TextBox 58"/>
          <p:cNvSpPr txBox="1"/>
          <p:nvPr/>
        </p:nvSpPr>
        <p:spPr>
          <a:xfrm>
            <a:off x="3117763" y="7841654"/>
            <a:ext cx="1007566"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a:t>
            </a:r>
          </a:p>
        </p:txBody>
      </p:sp>
      <p:grpSp>
        <p:nvGrpSpPr>
          <p:cNvPr id="59" name="Group 59"/>
          <p:cNvGrpSpPr/>
          <p:nvPr/>
        </p:nvGrpSpPr>
        <p:grpSpPr>
          <a:xfrm>
            <a:off x="1811316" y="5214392"/>
            <a:ext cx="2208472" cy="822151"/>
            <a:chOff x="0" y="0"/>
            <a:chExt cx="581655" cy="216534"/>
          </a:xfrm>
        </p:grpSpPr>
        <p:sp>
          <p:nvSpPr>
            <p:cNvPr id="60" name="Freeform 60"/>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61" name="TextBox 61"/>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ID </a:t>
              </a:r>
            </a:p>
            <a:p>
              <a:pPr algn="ctr">
                <a:lnSpc>
                  <a:spcPts val="2800"/>
                </a:lnSpc>
              </a:pPr>
              <a:r>
                <a:rPr lang="en-US" sz="2000">
                  <a:solidFill>
                    <a:srgbClr val="155C94"/>
                  </a:solidFill>
                  <a:latin typeface="Canva Sans"/>
                  <a:ea typeface="Canva Sans"/>
                  <a:cs typeface="Canva Sans"/>
                  <a:sym typeface="Canva Sans"/>
                </a:rPr>
                <a:t>Data Extraction</a:t>
              </a:r>
            </a:p>
          </p:txBody>
        </p:sp>
      </p:grpSp>
      <p:sp>
        <p:nvSpPr>
          <p:cNvPr id="62" name="AutoShape 62"/>
          <p:cNvSpPr/>
          <p:nvPr/>
        </p:nvSpPr>
        <p:spPr>
          <a:xfrm flipV="1">
            <a:off x="3974544" y="5929122"/>
            <a:ext cx="717343" cy="123980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63" name="AutoShape 63"/>
          <p:cNvSpPr/>
          <p:nvPr/>
        </p:nvSpPr>
        <p:spPr>
          <a:xfrm flipV="1">
            <a:off x="5177945" y="2679089"/>
            <a:ext cx="4496041" cy="268571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64" name="AutoShape 64"/>
          <p:cNvSpPr/>
          <p:nvPr/>
        </p:nvSpPr>
        <p:spPr>
          <a:xfrm>
            <a:off x="3974544" y="7429414"/>
            <a:ext cx="13131493" cy="1592336"/>
          </a:xfrm>
          <a:prstGeom prst="line">
            <a:avLst/>
          </a:prstGeom>
          <a:ln w="38100" cap="flat">
            <a:solidFill>
              <a:srgbClr val="FFFFFF"/>
            </a:solidFill>
            <a:prstDash val="solid"/>
            <a:headEnd type="none" w="sm" len="sm"/>
            <a:tailEnd type="triangle" w="lg" len="med"/>
          </a:ln>
        </p:spPr>
        <p:txBody>
          <a:bodyPr/>
          <a:lstStyle/>
          <a:p>
            <a:endParaRPr lang="en-US"/>
          </a:p>
        </p:txBody>
      </p:sp>
      <p:sp>
        <p:nvSpPr>
          <p:cNvPr id="65" name="Freeform 65"/>
          <p:cNvSpPr/>
          <p:nvPr/>
        </p:nvSpPr>
        <p:spPr>
          <a:xfrm>
            <a:off x="261657" y="4078581"/>
            <a:ext cx="6566087" cy="5508471"/>
          </a:xfrm>
          <a:custGeom>
            <a:avLst/>
            <a:gdLst/>
            <a:ahLst/>
            <a:cxnLst/>
            <a:rect l="l" t="t" r="r" b="b"/>
            <a:pathLst>
              <a:path w="6566087" h="5508471">
                <a:moveTo>
                  <a:pt x="0" y="0"/>
                </a:moveTo>
                <a:lnTo>
                  <a:pt x="6566086" y="0"/>
                </a:lnTo>
                <a:lnTo>
                  <a:pt x="6566086" y="5508471"/>
                </a:lnTo>
                <a:lnTo>
                  <a:pt x="0" y="5508471"/>
                </a:lnTo>
                <a:lnTo>
                  <a:pt x="0" y="0"/>
                </a:lnTo>
                <a:close/>
              </a:path>
            </a:pathLst>
          </a:custGeom>
          <a:blipFill>
            <a:blip r:embed="rId13"/>
            <a:stretch>
              <a:fillRect l="-14756" t="-1497" r="-8248" b="-1871"/>
            </a:stretch>
          </a:blipFill>
          <a:ln w="38100" cap="rnd">
            <a:solidFill>
              <a:srgbClr val="FF3131"/>
            </a:solidFill>
            <a:prstDash val="dash"/>
            <a:round/>
          </a:ln>
        </p:spPr>
        <p:txBody>
          <a:bodyPr/>
          <a:lstStyle/>
          <a:p>
            <a:endParaRPr lang="en-US"/>
          </a:p>
        </p:txBody>
      </p:sp>
      <p:sp>
        <p:nvSpPr>
          <p:cNvPr id="66" name="TextBox 66"/>
          <p:cNvSpPr txBox="1"/>
          <p:nvPr/>
        </p:nvSpPr>
        <p:spPr>
          <a:xfrm>
            <a:off x="888762" y="1985186"/>
            <a:ext cx="508476"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User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027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ID VERIFICATION</a:t>
            </a:r>
          </a:p>
        </p:txBody>
      </p:sp>
      <p:sp>
        <p:nvSpPr>
          <p:cNvPr id="7" name="TextBox 7"/>
          <p:cNvSpPr txBox="1"/>
          <p:nvPr/>
        </p:nvSpPr>
        <p:spPr>
          <a:xfrm>
            <a:off x="1756112" y="3823141"/>
            <a:ext cx="14775777" cy="1009650"/>
          </a:xfrm>
          <a:prstGeom prst="rect">
            <a:avLst/>
          </a:prstGeom>
        </p:spPr>
        <p:txBody>
          <a:bodyPr lIns="0" tIns="0" rIns="0" bIns="0" rtlCol="0" anchor="t">
            <a:spAutoFit/>
          </a:bodyPr>
          <a:lstStyle/>
          <a:p>
            <a:pPr algn="l">
              <a:lnSpc>
                <a:spcPts val="4050"/>
              </a:lnSpc>
            </a:pPr>
            <a:r>
              <a:rPr lang="en-US" sz="3000" b="1" spc="179">
                <a:solidFill>
                  <a:srgbClr val="FFFFFF"/>
                </a:solidFill>
                <a:latin typeface="Canva Sans Bold"/>
                <a:ea typeface="Canva Sans Bold"/>
                <a:cs typeface="Canva Sans Bold"/>
                <a:sym typeface="Canva Sans Bold"/>
              </a:rPr>
              <a:t>Why Do We Need ID Verification?</a:t>
            </a:r>
          </a:p>
          <a:p>
            <a:pPr algn="l">
              <a:lnSpc>
                <a:spcPts val="4050"/>
              </a:lnSpc>
              <a:spcBef>
                <a:spcPct val="0"/>
              </a:spcBef>
            </a:pPr>
            <a:endParaRPr lang="en-US" sz="3000" b="1" spc="179">
              <a:solidFill>
                <a:srgbClr val="FFFFFF"/>
              </a:solidFill>
              <a:latin typeface="Canva Sans Bold"/>
              <a:ea typeface="Canva Sans Bold"/>
              <a:cs typeface="Canva Sans Bold"/>
              <a:sym typeface="Canva Sans Bold"/>
            </a:endParaRPr>
          </a:p>
        </p:txBody>
      </p:sp>
      <p:sp>
        <p:nvSpPr>
          <p:cNvPr id="8" name="TextBox 8"/>
          <p:cNvSpPr txBox="1"/>
          <p:nvPr/>
        </p:nvSpPr>
        <p:spPr>
          <a:xfrm>
            <a:off x="1673484" y="6169518"/>
            <a:ext cx="14775777" cy="2038350"/>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 In digital voting systems, anyone can enter a national ID number manually.</a:t>
            </a:r>
          </a:p>
          <a:p>
            <a:pPr algn="l">
              <a:lnSpc>
                <a:spcPts val="4050"/>
              </a:lnSpc>
            </a:pPr>
            <a:r>
              <a:rPr lang="en-US" sz="3000" b="1" spc="179">
                <a:solidFill>
                  <a:srgbClr val="FFFFFF"/>
                </a:solidFill>
                <a:latin typeface="Canva Sans Bold"/>
                <a:ea typeface="Canva Sans Bold"/>
                <a:cs typeface="Canva Sans Bold"/>
                <a:sym typeface="Canva Sans Bold"/>
              </a:rPr>
              <a:t>      But…</a:t>
            </a:r>
          </a:p>
          <a:p>
            <a:pPr algn="l">
              <a:lnSpc>
                <a:spcPts val="4050"/>
              </a:lnSpc>
              <a:spcBef>
                <a:spcPct val="0"/>
              </a:spcBef>
            </a:pPr>
            <a:r>
              <a:rPr lang="en-US" sz="3000" b="1" spc="179">
                <a:solidFill>
                  <a:srgbClr val="FFFFFF"/>
                </a:solidFill>
                <a:latin typeface="Canva Sans Bold"/>
                <a:ea typeface="Canva Sans Bold"/>
                <a:cs typeface="Canva Sans Bold"/>
                <a:sym typeface="Canva Sans Bold"/>
              </a:rPr>
              <a:t>      ➡️ How do we know if this number really matches the person's ID?</a:t>
            </a:r>
          </a:p>
        </p:txBody>
      </p:sp>
      <p:sp>
        <p:nvSpPr>
          <p:cNvPr id="9" name="TextBox 9"/>
          <p:cNvSpPr txBox="1"/>
          <p:nvPr/>
        </p:nvSpPr>
        <p:spPr>
          <a:xfrm>
            <a:off x="2126650" y="4613716"/>
            <a:ext cx="3622598" cy="937451"/>
          </a:xfrm>
          <a:prstGeom prst="rect">
            <a:avLst/>
          </a:prstGeom>
        </p:spPr>
        <p:txBody>
          <a:bodyPr lIns="0" tIns="0" rIns="0" bIns="0" rtlCol="0" anchor="t">
            <a:spAutoFit/>
          </a:bodyPr>
          <a:lstStyle/>
          <a:p>
            <a:pPr algn="ctr">
              <a:lnSpc>
                <a:spcPts val="6605"/>
              </a:lnSpc>
            </a:pPr>
            <a:r>
              <a:rPr lang="en-US" sz="4718" b="1">
                <a:solidFill>
                  <a:srgbClr val="FFFFFF"/>
                </a:solidFill>
                <a:latin typeface="Overpass Ultra-Bold"/>
                <a:ea typeface="Overpass Ultra-Bold"/>
                <a:cs typeface="Overpass Ultra-Bold"/>
                <a:sym typeface="Overpass Ultra-Bold"/>
              </a:rPr>
              <a:t>🧾 Problem:</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ID VERIFICATION</a:t>
            </a:r>
          </a:p>
        </p:txBody>
      </p:sp>
      <p:sp>
        <p:nvSpPr>
          <p:cNvPr id="7" name="TextBox 7"/>
          <p:cNvSpPr txBox="1"/>
          <p:nvPr/>
        </p:nvSpPr>
        <p:spPr>
          <a:xfrm>
            <a:off x="1756112" y="4794691"/>
            <a:ext cx="14775777" cy="2038350"/>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 We detect and extract the national ID number directly from the uploaded ID image (using our YOLOv8 models and OCR), then:</a:t>
            </a:r>
          </a:p>
          <a:p>
            <a:pPr algn="l">
              <a:lnSpc>
                <a:spcPts val="4050"/>
              </a:lnSpc>
            </a:pPr>
            <a:r>
              <a:rPr lang="en-US" sz="3000" b="1" spc="179">
                <a:solidFill>
                  <a:srgbClr val="FFFFFF"/>
                </a:solidFill>
                <a:latin typeface="Canva Sans Bold"/>
                <a:ea typeface="Canva Sans Bold"/>
                <a:cs typeface="Canva Sans Bold"/>
                <a:sym typeface="Canva Sans Bold"/>
              </a:rPr>
              <a:t>    🟡 Compare it with the manually entered ID number</a:t>
            </a:r>
          </a:p>
          <a:p>
            <a:pPr algn="l">
              <a:lnSpc>
                <a:spcPts val="4050"/>
              </a:lnSpc>
              <a:spcBef>
                <a:spcPct val="0"/>
              </a:spcBef>
            </a:pPr>
            <a:endParaRPr lang="en-US" sz="3000" b="1" spc="179">
              <a:solidFill>
                <a:srgbClr val="FFFFFF"/>
              </a:solidFill>
              <a:latin typeface="Canva Sans Bold"/>
              <a:ea typeface="Canva Sans Bold"/>
              <a:cs typeface="Canva Sans Bold"/>
              <a:sym typeface="Canva Sans Bold"/>
            </a:endParaRPr>
          </a:p>
        </p:txBody>
      </p:sp>
      <p:sp>
        <p:nvSpPr>
          <p:cNvPr id="8" name="TextBox 8"/>
          <p:cNvSpPr txBox="1"/>
          <p:nvPr/>
        </p:nvSpPr>
        <p:spPr>
          <a:xfrm>
            <a:off x="1756112" y="3054733"/>
            <a:ext cx="5348358" cy="977524"/>
          </a:xfrm>
          <a:prstGeom prst="rect">
            <a:avLst/>
          </a:prstGeom>
        </p:spPr>
        <p:txBody>
          <a:bodyPr lIns="0" tIns="0" rIns="0" bIns="0" rtlCol="0" anchor="t">
            <a:spAutoFit/>
          </a:bodyPr>
          <a:lstStyle/>
          <a:p>
            <a:pPr algn="ctr">
              <a:lnSpc>
                <a:spcPts val="6974"/>
              </a:lnSpc>
            </a:pPr>
            <a:r>
              <a:rPr lang="en-US" sz="4981" b="1">
                <a:solidFill>
                  <a:srgbClr val="FFFFFF"/>
                </a:solidFill>
                <a:latin typeface="Overpass Ultra-Bold"/>
                <a:ea typeface="Overpass Ultra-Bold"/>
                <a:cs typeface="Overpass Ultra-Bold"/>
                <a:sym typeface="Overpass Ultra-Bold"/>
              </a:rPr>
              <a:t>🎯 Our Solution: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81" b="-5381"/>
            </a:stretch>
          </a:blipFill>
        </p:spPr>
        <p:txBody>
          <a:bodyPr/>
          <a:lstStyle/>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755267" y="769969"/>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20161" y="3555701"/>
            <a:ext cx="16314602" cy="4069040"/>
          </a:xfrm>
          <a:custGeom>
            <a:avLst/>
            <a:gdLst/>
            <a:ahLst/>
            <a:cxnLst/>
            <a:rect l="l" t="t" r="r" b="b"/>
            <a:pathLst>
              <a:path w="16314602" h="4069040">
                <a:moveTo>
                  <a:pt x="0" y="0"/>
                </a:moveTo>
                <a:lnTo>
                  <a:pt x="16314602" y="0"/>
                </a:lnTo>
                <a:lnTo>
                  <a:pt x="16314602" y="4069040"/>
                </a:lnTo>
                <a:lnTo>
                  <a:pt x="0" y="4069040"/>
                </a:lnTo>
                <a:lnTo>
                  <a:pt x="0" y="0"/>
                </a:lnTo>
                <a:close/>
              </a:path>
            </a:pathLst>
          </a:custGeom>
          <a:blipFill>
            <a:blip r:embed="rId3"/>
            <a:stretch>
              <a:fillRect l="-5810" t="-27179" r="-2058"/>
            </a:stretch>
          </a:blipFill>
        </p:spPr>
        <p:txBody>
          <a:bodyPr/>
          <a:lstStyle/>
          <a:p>
            <a:endParaRPr lang="en-US"/>
          </a:p>
        </p:txBody>
      </p:sp>
      <p:sp>
        <p:nvSpPr>
          <p:cNvPr id="7" name="TextBox 7"/>
          <p:cNvSpPr txBox="1"/>
          <p:nvPr/>
        </p:nvSpPr>
        <p:spPr>
          <a:xfrm>
            <a:off x="1518584" y="1342527"/>
            <a:ext cx="14264680" cy="1039970"/>
          </a:xfrm>
          <a:prstGeom prst="rect">
            <a:avLst/>
          </a:prstGeom>
        </p:spPr>
        <p:txBody>
          <a:bodyPr lIns="0" tIns="0" rIns="0" bIns="0" rtlCol="0" anchor="t">
            <a:spAutoFit/>
          </a:bodyPr>
          <a:lstStyle/>
          <a:p>
            <a:pPr marL="0" lvl="0" indent="0" algn="l">
              <a:lnSpc>
                <a:spcPts val="6383"/>
              </a:lnSpc>
            </a:pPr>
            <a:r>
              <a:rPr lang="en-US" sz="6649">
                <a:solidFill>
                  <a:srgbClr val="52BFAA"/>
                </a:solidFill>
                <a:latin typeface="Rustic Printed"/>
                <a:ea typeface="Rustic Printed"/>
                <a:cs typeface="Rustic Printed"/>
                <a:sym typeface="Rustic Printed"/>
              </a:rPr>
              <a:t>Pre Processing &amp; Augmentation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4394" y="3853574"/>
            <a:ext cx="5361358" cy="3649287"/>
            <a:chOff x="0" y="0"/>
            <a:chExt cx="1412045" cy="961129"/>
          </a:xfrm>
        </p:grpSpPr>
        <p:sp>
          <p:nvSpPr>
            <p:cNvPr id="7" name="Freeform 7"/>
            <p:cNvSpPr/>
            <p:nvPr/>
          </p:nvSpPr>
          <p:spPr>
            <a:xfrm>
              <a:off x="0" y="0"/>
              <a:ext cx="1412045" cy="961129"/>
            </a:xfrm>
            <a:custGeom>
              <a:avLst/>
              <a:gdLst/>
              <a:ahLst/>
              <a:cxnLst/>
              <a:rect l="l" t="t" r="r" b="b"/>
              <a:pathLst>
                <a:path w="1412045" h="961129">
                  <a:moveTo>
                    <a:pt x="73645" y="0"/>
                  </a:moveTo>
                  <a:lnTo>
                    <a:pt x="1338400" y="0"/>
                  </a:lnTo>
                  <a:cubicBezTo>
                    <a:pt x="1357932" y="0"/>
                    <a:pt x="1376664" y="7759"/>
                    <a:pt x="1390475" y="21570"/>
                  </a:cubicBezTo>
                  <a:cubicBezTo>
                    <a:pt x="1404286" y="35381"/>
                    <a:pt x="1412045" y="54113"/>
                    <a:pt x="1412045" y="73645"/>
                  </a:cubicBezTo>
                  <a:lnTo>
                    <a:pt x="1412045" y="887484"/>
                  </a:lnTo>
                  <a:cubicBezTo>
                    <a:pt x="1412045" y="907016"/>
                    <a:pt x="1404286" y="925748"/>
                    <a:pt x="1390475" y="939559"/>
                  </a:cubicBezTo>
                  <a:cubicBezTo>
                    <a:pt x="1376664" y="953370"/>
                    <a:pt x="1357932" y="961129"/>
                    <a:pt x="1338400" y="961129"/>
                  </a:cubicBezTo>
                  <a:lnTo>
                    <a:pt x="73645" y="961129"/>
                  </a:lnTo>
                  <a:cubicBezTo>
                    <a:pt x="54113" y="961129"/>
                    <a:pt x="35381" y="953370"/>
                    <a:pt x="21570" y="939559"/>
                  </a:cubicBezTo>
                  <a:cubicBezTo>
                    <a:pt x="7759" y="925748"/>
                    <a:pt x="0" y="907016"/>
                    <a:pt x="0" y="887484"/>
                  </a:cubicBezTo>
                  <a:lnTo>
                    <a:pt x="0" y="73645"/>
                  </a:lnTo>
                  <a:cubicBezTo>
                    <a:pt x="0" y="54113"/>
                    <a:pt x="7759" y="35381"/>
                    <a:pt x="21570" y="21570"/>
                  </a:cubicBezTo>
                  <a:cubicBezTo>
                    <a:pt x="35381" y="7759"/>
                    <a:pt x="54113" y="0"/>
                    <a:pt x="73645" y="0"/>
                  </a:cubicBezTo>
                  <a:close/>
                </a:path>
              </a:pathLst>
            </a:custGeom>
            <a:solidFill>
              <a:srgbClr val="77C4B5"/>
            </a:solidFill>
          </p:spPr>
          <p:txBody>
            <a:bodyPr/>
            <a:lstStyle/>
            <a:p>
              <a:endParaRPr lang="en-US"/>
            </a:p>
          </p:txBody>
        </p:sp>
        <p:sp>
          <p:nvSpPr>
            <p:cNvPr id="8" name="TextBox 8"/>
            <p:cNvSpPr txBox="1"/>
            <p:nvPr/>
          </p:nvSpPr>
          <p:spPr>
            <a:xfrm>
              <a:off x="0" y="-76200"/>
              <a:ext cx="1412045" cy="1037329"/>
            </a:xfrm>
            <a:prstGeom prst="rect">
              <a:avLst/>
            </a:prstGeom>
          </p:spPr>
          <p:txBody>
            <a:bodyPr lIns="50800" tIns="50800" rIns="50800" bIns="50800" rtlCol="0" anchor="ctr"/>
            <a:lstStyle/>
            <a:p>
              <a:pPr algn="ctr">
                <a:lnSpc>
                  <a:spcPts val="5459"/>
                </a:lnSpc>
              </a:pPr>
              <a:r>
                <a:rPr lang="en-US" sz="3899" b="1">
                  <a:solidFill>
                    <a:srgbClr val="FFFFFF"/>
                  </a:solidFill>
                  <a:latin typeface="Canva Sans Bold"/>
                  <a:ea typeface="Canva Sans Bold"/>
                  <a:cs typeface="Canva Sans Bold"/>
                  <a:sym typeface="Canva Sans Bold"/>
                </a:rPr>
                <a:t>ID Detetction DataSet</a:t>
              </a:r>
            </a:p>
            <a:p>
              <a:pPr algn="ctr">
                <a:lnSpc>
                  <a:spcPts val="5459"/>
                </a:lnSpc>
              </a:pPr>
              <a:r>
                <a:rPr lang="en-US" sz="3899" b="1">
                  <a:solidFill>
                    <a:srgbClr val="FFFFFF"/>
                  </a:solidFill>
                  <a:latin typeface="Canva Sans Bold"/>
                  <a:ea typeface="Canva Sans Bold"/>
                  <a:cs typeface="Canva Sans Bold"/>
                  <a:sym typeface="Canva Sans Bold"/>
                </a:rPr>
                <a:t>(4200 image )</a:t>
              </a:r>
            </a:p>
          </p:txBody>
        </p:sp>
      </p:grpSp>
      <p:grpSp>
        <p:nvGrpSpPr>
          <p:cNvPr id="9" name="Group 9"/>
          <p:cNvGrpSpPr/>
          <p:nvPr/>
        </p:nvGrpSpPr>
        <p:grpSpPr>
          <a:xfrm>
            <a:off x="9881890" y="3801725"/>
            <a:ext cx="5925377" cy="3691611"/>
            <a:chOff x="0" y="0"/>
            <a:chExt cx="1560593" cy="972276"/>
          </a:xfrm>
        </p:grpSpPr>
        <p:sp>
          <p:nvSpPr>
            <p:cNvPr id="10" name="Freeform 10"/>
            <p:cNvSpPr/>
            <p:nvPr/>
          </p:nvSpPr>
          <p:spPr>
            <a:xfrm>
              <a:off x="0" y="0"/>
              <a:ext cx="1560593" cy="972276"/>
            </a:xfrm>
            <a:custGeom>
              <a:avLst/>
              <a:gdLst/>
              <a:ahLst/>
              <a:cxnLst/>
              <a:rect l="l" t="t" r="r" b="b"/>
              <a:pathLst>
                <a:path w="1560593" h="972276">
                  <a:moveTo>
                    <a:pt x="66635" y="0"/>
                  </a:moveTo>
                  <a:lnTo>
                    <a:pt x="1493958" y="0"/>
                  </a:lnTo>
                  <a:cubicBezTo>
                    <a:pt x="1530760" y="0"/>
                    <a:pt x="1560593" y="29834"/>
                    <a:pt x="1560593" y="66635"/>
                  </a:cubicBezTo>
                  <a:lnTo>
                    <a:pt x="1560593" y="905641"/>
                  </a:lnTo>
                  <a:cubicBezTo>
                    <a:pt x="1560593" y="942443"/>
                    <a:pt x="1530760" y="972276"/>
                    <a:pt x="1493958" y="972276"/>
                  </a:cubicBezTo>
                  <a:lnTo>
                    <a:pt x="66635" y="972276"/>
                  </a:lnTo>
                  <a:cubicBezTo>
                    <a:pt x="29834" y="972276"/>
                    <a:pt x="0" y="942443"/>
                    <a:pt x="0" y="905641"/>
                  </a:cubicBezTo>
                  <a:lnTo>
                    <a:pt x="0" y="66635"/>
                  </a:lnTo>
                  <a:cubicBezTo>
                    <a:pt x="0" y="29834"/>
                    <a:pt x="29834" y="0"/>
                    <a:pt x="66635" y="0"/>
                  </a:cubicBezTo>
                  <a:close/>
                </a:path>
              </a:pathLst>
            </a:custGeom>
            <a:solidFill>
              <a:srgbClr val="77C4B5"/>
            </a:solidFill>
          </p:spPr>
          <p:txBody>
            <a:bodyPr/>
            <a:lstStyle/>
            <a:p>
              <a:endParaRPr lang="en-US"/>
            </a:p>
          </p:txBody>
        </p:sp>
        <p:sp>
          <p:nvSpPr>
            <p:cNvPr id="11" name="TextBox 11"/>
            <p:cNvSpPr txBox="1"/>
            <p:nvPr/>
          </p:nvSpPr>
          <p:spPr>
            <a:xfrm>
              <a:off x="0" y="-76200"/>
              <a:ext cx="1560593" cy="1048476"/>
            </a:xfrm>
            <a:prstGeom prst="rect">
              <a:avLst/>
            </a:prstGeom>
          </p:spPr>
          <p:txBody>
            <a:bodyPr lIns="50800" tIns="50800" rIns="50800" bIns="50800" rtlCol="0" anchor="ctr"/>
            <a:lstStyle/>
            <a:p>
              <a:pPr algn="ctr">
                <a:lnSpc>
                  <a:spcPts val="5319"/>
                </a:lnSpc>
              </a:pPr>
              <a:r>
                <a:rPr lang="en-US" sz="3799" b="1">
                  <a:solidFill>
                    <a:srgbClr val="FFFFFF"/>
                  </a:solidFill>
                  <a:latin typeface="Canva Sans Bold"/>
                  <a:ea typeface="Canva Sans Bold"/>
                  <a:cs typeface="Canva Sans Bold"/>
                  <a:sym typeface="Canva Sans Bold"/>
                </a:rPr>
                <a:t>Fileds Detection DataSet</a:t>
              </a:r>
            </a:p>
            <a:p>
              <a:pPr algn="ctr">
                <a:lnSpc>
                  <a:spcPts val="5319"/>
                </a:lnSpc>
              </a:pPr>
              <a:r>
                <a:rPr lang="en-US" sz="3799" b="1">
                  <a:solidFill>
                    <a:srgbClr val="FFFFFF"/>
                  </a:solidFill>
                  <a:latin typeface="Canva Sans Bold"/>
                  <a:ea typeface="Canva Sans Bold"/>
                  <a:cs typeface="Canva Sans Bold"/>
                  <a:sym typeface="Canva Sans Bold"/>
                </a:rPr>
                <a:t>(150 image)</a:t>
              </a:r>
            </a:p>
          </p:txBody>
        </p:sp>
      </p:grpSp>
      <p:sp>
        <p:nvSpPr>
          <p:cNvPr id="12" name="TextBox 12"/>
          <p:cNvSpPr txBox="1"/>
          <p:nvPr/>
        </p:nvSpPr>
        <p:spPr>
          <a:xfrm>
            <a:off x="2084394" y="1199652"/>
            <a:ext cx="12187677"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Pre Processing</a:t>
            </a:r>
          </a:p>
        </p:txBody>
      </p:sp>
      <p:sp>
        <p:nvSpPr>
          <p:cNvPr id="13" name="TextBox 13"/>
          <p:cNvSpPr txBox="1"/>
          <p:nvPr/>
        </p:nvSpPr>
        <p:spPr>
          <a:xfrm>
            <a:off x="4485435" y="2823604"/>
            <a:ext cx="559276" cy="1029970"/>
          </a:xfrm>
          <a:prstGeom prst="rect">
            <a:avLst/>
          </a:prstGeom>
        </p:spPr>
        <p:txBody>
          <a:bodyPr lIns="0" tIns="0" rIns="0" bIns="0" rtlCol="0" anchor="t">
            <a:spAutoFit/>
          </a:bodyPr>
          <a:lstStyle/>
          <a:p>
            <a:pPr algn="ctr">
              <a:lnSpc>
                <a:spcPts val="7279"/>
              </a:lnSpc>
            </a:pPr>
            <a:r>
              <a:rPr lang="en-US" sz="5199">
                <a:solidFill>
                  <a:srgbClr val="FFFFFF"/>
                </a:solidFill>
                <a:latin typeface="Rustic Printed"/>
                <a:ea typeface="Rustic Printed"/>
                <a:cs typeface="Rustic Printed"/>
                <a:sym typeface="Rustic Printed"/>
              </a:rPr>
              <a:t>01</a:t>
            </a:r>
          </a:p>
        </p:txBody>
      </p:sp>
      <p:sp>
        <p:nvSpPr>
          <p:cNvPr id="14" name="TextBox 14"/>
          <p:cNvSpPr txBox="1"/>
          <p:nvPr/>
        </p:nvSpPr>
        <p:spPr>
          <a:xfrm>
            <a:off x="12522236" y="2721351"/>
            <a:ext cx="644684" cy="1029970"/>
          </a:xfrm>
          <a:prstGeom prst="rect">
            <a:avLst/>
          </a:prstGeom>
        </p:spPr>
        <p:txBody>
          <a:bodyPr lIns="0" tIns="0" rIns="0" bIns="0" rtlCol="0" anchor="t">
            <a:spAutoFit/>
          </a:bodyPr>
          <a:lstStyle/>
          <a:p>
            <a:pPr algn="ctr">
              <a:lnSpc>
                <a:spcPts val="7279"/>
              </a:lnSpc>
            </a:pPr>
            <a:r>
              <a:rPr lang="en-US" sz="5199">
                <a:solidFill>
                  <a:srgbClr val="FFFFFF"/>
                </a:solidFill>
                <a:latin typeface="Rustic Printed"/>
                <a:ea typeface="Rustic Printed"/>
                <a:cs typeface="Rustic Printed"/>
                <a:sym typeface="Rustic Printed"/>
              </a:rPr>
              <a:t>02</a:t>
            </a:r>
          </a:p>
        </p:txBody>
      </p:sp>
      <p:sp>
        <p:nvSpPr>
          <p:cNvPr id="15" name="AutoShape 15"/>
          <p:cNvSpPr/>
          <p:nvPr/>
        </p:nvSpPr>
        <p:spPr>
          <a:xfrm flipH="1">
            <a:off x="15255425" y="2068649"/>
            <a:ext cx="551842" cy="1272466"/>
          </a:xfrm>
          <a:prstGeom prst="line">
            <a:avLst/>
          </a:prstGeom>
          <a:ln w="38100" cap="flat">
            <a:solidFill>
              <a:srgbClr val="FFFFFF"/>
            </a:solidFill>
            <a:prstDash val="solid"/>
            <a:headEnd type="none" w="sm" len="sm"/>
            <a:tailEnd type="arrow" w="med" len="sm"/>
          </a:ln>
        </p:spPr>
        <p:txBody>
          <a:bodyPr/>
          <a:lstStyle/>
          <a:p>
            <a:endParaRPr lang="en-US"/>
          </a:p>
        </p:txBody>
      </p:sp>
      <p:sp>
        <p:nvSpPr>
          <p:cNvPr id="16" name="AutoShape 16"/>
          <p:cNvSpPr/>
          <p:nvPr/>
        </p:nvSpPr>
        <p:spPr>
          <a:xfrm flipH="1">
            <a:off x="15820997" y="2520519"/>
            <a:ext cx="955410" cy="993300"/>
          </a:xfrm>
          <a:prstGeom prst="line">
            <a:avLst/>
          </a:prstGeom>
          <a:ln w="38100" cap="flat">
            <a:solidFill>
              <a:srgbClr val="FFFFFF"/>
            </a:solidFill>
            <a:prstDash val="solid"/>
            <a:headEnd type="none" w="sm" len="sm"/>
            <a:tailEnd type="arrow" w="med" len="sm"/>
          </a:ln>
        </p:spPr>
        <p:txBody>
          <a:bodyPr/>
          <a:lstStyle/>
          <a:p>
            <a:endParaRPr lang="en-US"/>
          </a:p>
        </p:txBody>
      </p:sp>
      <p:sp>
        <p:nvSpPr>
          <p:cNvPr id="17" name="AutoShape 17"/>
          <p:cNvSpPr/>
          <p:nvPr/>
        </p:nvSpPr>
        <p:spPr>
          <a:xfrm flipH="1">
            <a:off x="16103127" y="3527025"/>
            <a:ext cx="1147949" cy="549400"/>
          </a:xfrm>
          <a:prstGeom prst="line">
            <a:avLst/>
          </a:prstGeom>
          <a:ln w="38100" cap="flat">
            <a:solidFill>
              <a:srgbClr val="FFFFFF"/>
            </a:solidFill>
            <a:prstDash val="solid"/>
            <a:headEnd type="none" w="sm" len="sm"/>
            <a:tailEnd type="arrow" w="med" len="sm"/>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313553" y="525294"/>
            <a:ext cx="17660895" cy="9236411"/>
            <a:chOff x="0" y="0"/>
            <a:chExt cx="4651429" cy="2432635"/>
          </a:xfrm>
        </p:grpSpPr>
        <p:sp>
          <p:nvSpPr>
            <p:cNvPr id="4" name="Freeform 4"/>
            <p:cNvSpPr/>
            <p:nvPr/>
          </p:nvSpPr>
          <p:spPr>
            <a:xfrm>
              <a:off x="0" y="0"/>
              <a:ext cx="4651429" cy="2432635"/>
            </a:xfrm>
            <a:custGeom>
              <a:avLst/>
              <a:gdLst/>
              <a:ahLst/>
              <a:cxnLst/>
              <a:rect l="l" t="t" r="r" b="b"/>
              <a:pathLst>
                <a:path w="4651429" h="2432635">
                  <a:moveTo>
                    <a:pt x="9644" y="0"/>
                  </a:moveTo>
                  <a:lnTo>
                    <a:pt x="4641785" y="0"/>
                  </a:lnTo>
                  <a:cubicBezTo>
                    <a:pt x="4647111" y="0"/>
                    <a:pt x="4651429" y="4318"/>
                    <a:pt x="4651429" y="9644"/>
                  </a:cubicBezTo>
                  <a:lnTo>
                    <a:pt x="4651429" y="2422991"/>
                  </a:lnTo>
                  <a:cubicBezTo>
                    <a:pt x="4651429" y="2425549"/>
                    <a:pt x="4650413" y="2428002"/>
                    <a:pt x="4648604" y="2429810"/>
                  </a:cubicBezTo>
                  <a:cubicBezTo>
                    <a:pt x="4646795" y="2431619"/>
                    <a:pt x="4644342" y="2432635"/>
                    <a:pt x="4641785" y="2432635"/>
                  </a:cubicBezTo>
                  <a:lnTo>
                    <a:pt x="9644" y="2432635"/>
                  </a:lnTo>
                  <a:cubicBezTo>
                    <a:pt x="7086" y="2432635"/>
                    <a:pt x="4633" y="2431619"/>
                    <a:pt x="2825" y="2429810"/>
                  </a:cubicBezTo>
                  <a:cubicBezTo>
                    <a:pt x="1016" y="2428002"/>
                    <a:pt x="0" y="2425549"/>
                    <a:pt x="0" y="2422991"/>
                  </a:cubicBezTo>
                  <a:lnTo>
                    <a:pt x="0" y="9644"/>
                  </a:lnTo>
                  <a:cubicBezTo>
                    <a:pt x="0" y="7086"/>
                    <a:pt x="1016" y="4633"/>
                    <a:pt x="2825" y="2825"/>
                  </a:cubicBezTo>
                  <a:cubicBezTo>
                    <a:pt x="4633" y="1016"/>
                    <a:pt x="7086" y="0"/>
                    <a:pt x="9644" y="0"/>
                  </a:cubicBezTo>
                  <a:close/>
                </a:path>
              </a:pathLst>
            </a:custGeom>
            <a:solidFill>
              <a:srgbClr val="155C94"/>
            </a:solidFill>
          </p:spPr>
          <p:txBody>
            <a:bodyPr/>
            <a:lstStyle/>
            <a:p>
              <a:endParaRPr lang="en-US"/>
            </a:p>
          </p:txBody>
        </p:sp>
        <p:sp>
          <p:nvSpPr>
            <p:cNvPr id="5" name="TextBox 5"/>
            <p:cNvSpPr txBox="1"/>
            <p:nvPr/>
          </p:nvSpPr>
          <p:spPr>
            <a:xfrm>
              <a:off x="0" y="-38100"/>
              <a:ext cx="4651429" cy="247073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95067" y="1833507"/>
            <a:ext cx="16097865" cy="7928199"/>
          </a:xfrm>
          <a:custGeom>
            <a:avLst/>
            <a:gdLst/>
            <a:ahLst/>
            <a:cxnLst/>
            <a:rect l="l" t="t" r="r" b="b"/>
            <a:pathLst>
              <a:path w="16097865" h="7928199">
                <a:moveTo>
                  <a:pt x="0" y="0"/>
                </a:moveTo>
                <a:lnTo>
                  <a:pt x="16097866" y="0"/>
                </a:lnTo>
                <a:lnTo>
                  <a:pt x="16097866" y="7928199"/>
                </a:lnTo>
                <a:lnTo>
                  <a:pt x="0" y="792819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397248" y="581025"/>
            <a:ext cx="15493504" cy="1285875"/>
          </a:xfrm>
          <a:prstGeom prst="rect">
            <a:avLst/>
          </a:prstGeom>
        </p:spPr>
        <p:txBody>
          <a:bodyPr lIns="0" tIns="0" rIns="0" bIns="0" rtlCol="0" anchor="t">
            <a:spAutoFit/>
          </a:bodyPr>
          <a:lstStyle/>
          <a:p>
            <a:pPr marL="0" lvl="0" indent="0" algn="ctr">
              <a:lnSpc>
                <a:spcPts val="8399"/>
              </a:lnSpc>
            </a:pPr>
            <a:r>
              <a:rPr lang="en-US" sz="7499" spc="-449" dirty="0">
                <a:solidFill>
                  <a:srgbClr val="FFFFFF"/>
                </a:solidFill>
                <a:latin typeface="Rustic Printed"/>
                <a:ea typeface="Rustic Printed"/>
                <a:cs typeface="Rustic Printed"/>
                <a:sym typeface="Rustic Printed"/>
              </a:rPr>
              <a:t>ENTIRE </a:t>
            </a:r>
            <a:r>
              <a:rPr lang="en-US" sz="7499" u="none" strike="noStrike" spc="-449" dirty="0">
                <a:solidFill>
                  <a:srgbClr val="FFFFFF"/>
                </a:solidFill>
                <a:latin typeface="Rustic Printed"/>
                <a:ea typeface="Rustic Printed"/>
                <a:cs typeface="Rustic Printed"/>
                <a:sym typeface="Rustic Printed"/>
              </a:rPr>
              <a:t>SYSTEM ARCHITECTURE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Survey Conclusion</a:t>
            </a:r>
          </a:p>
        </p:txBody>
      </p:sp>
      <p:sp>
        <p:nvSpPr>
          <p:cNvPr id="7" name="TextBox 7"/>
          <p:cNvSpPr txBox="1"/>
          <p:nvPr/>
        </p:nvSpPr>
        <p:spPr>
          <a:xfrm>
            <a:off x="1838739" y="2719921"/>
            <a:ext cx="14610522" cy="7215188"/>
          </a:xfrm>
          <a:prstGeom prst="rect">
            <a:avLst/>
          </a:prstGeom>
        </p:spPr>
        <p:txBody>
          <a:bodyPr lIns="0" tIns="0" rIns="0" bIns="0" rtlCol="0" anchor="t">
            <a:spAutoFit/>
          </a:bodyPr>
          <a:lstStyle/>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It may seem that Ethereum is the best blockchain for our goal, yet it isn't the most optimal choice!</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Ethereum limitations: </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Limited to 15-30 TPS, causing bottleneck during high demand.</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Slower transaction processing with 10–15 seconds per block.</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High and unpredictable transaction fees.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“Ethereum rough patch”</a:t>
            </a:r>
            <a:r>
              <a:rPr lang="en-US" sz="3000" spc="179">
                <a:solidFill>
                  <a:srgbClr val="FFFFFF"/>
                </a:solidFill>
                <a:latin typeface="Canva Sans"/>
                <a:ea typeface="Canva Sans"/>
                <a:cs typeface="Canva Sans"/>
                <a:sym typeface="Canva Sans"/>
              </a:rPr>
              <a:t>:</a:t>
            </a:r>
          </a:p>
          <a:p>
            <a:pPr marL="1295400" lvl="2" indent="-431800" algn="l">
              <a:lnSpc>
                <a:spcPts val="4050"/>
              </a:lnSpc>
              <a:buFont typeface="Arial"/>
              <a:buChar char="⚬"/>
            </a:pPr>
            <a:r>
              <a:rPr lang="en-US" sz="3000" spc="179">
                <a:solidFill>
                  <a:srgbClr val="FFFFFF"/>
                </a:solidFill>
                <a:latin typeface="Canva Sans"/>
                <a:ea typeface="Canva Sans"/>
                <a:cs typeface="Canva Sans"/>
                <a:sym typeface="Canva Sans"/>
              </a:rPr>
              <a:t>On May 1, 2022, Ethereum's average transaction fee reached its all-time high, approximately </a:t>
            </a:r>
            <a:r>
              <a:rPr lang="en-US" sz="3000" b="1" spc="179">
                <a:solidFill>
                  <a:srgbClr val="FFFFFF"/>
                </a:solidFill>
                <a:latin typeface="Canva Sans Bold"/>
                <a:ea typeface="Canva Sans Bold"/>
                <a:cs typeface="Canva Sans Bold"/>
                <a:sym typeface="Canva Sans Bold"/>
              </a:rPr>
              <a:t>$196.64</a:t>
            </a:r>
            <a:r>
              <a:rPr lang="en-US" sz="3000" spc="179">
                <a:solidFill>
                  <a:srgbClr val="FFFFFF"/>
                </a:solidFill>
                <a:latin typeface="Canva Sans"/>
                <a:ea typeface="Canva Sans"/>
                <a:cs typeface="Canva Sans"/>
                <a:sym typeface="Canva Sans"/>
              </a:rPr>
              <a:t> per transaction</a:t>
            </a:r>
          </a:p>
          <a:p>
            <a:pPr algn="l">
              <a:lnSpc>
                <a:spcPts val="4050"/>
              </a:lnSpc>
            </a:pPr>
            <a:endParaRPr lang="en-US" sz="3000" spc="179">
              <a:solidFill>
                <a:srgbClr val="FFFFFF"/>
              </a:solidFill>
              <a:latin typeface="Canva Sans"/>
              <a:ea typeface="Canva Sans"/>
              <a:cs typeface="Canva Sans"/>
              <a:sym typeface="Canva Sans"/>
            </a:endParaRPr>
          </a:p>
          <a:p>
            <a:pPr algn="l">
              <a:lnSpc>
                <a:spcPts val="4050"/>
              </a:lnSpc>
            </a:pPr>
            <a:endParaRPr lang="en-US" sz="3000" spc="179">
              <a:solidFill>
                <a:srgbClr val="FFFFFF"/>
              </a:solidFill>
              <a:latin typeface="Canva Sans"/>
              <a:ea typeface="Canva Sans"/>
              <a:cs typeface="Canva Sans"/>
              <a:sym typeface="Canva Sans"/>
            </a:endParaRPr>
          </a:p>
          <a:p>
            <a:pPr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Blockchain </a:t>
            </a:r>
          </a:p>
        </p:txBody>
      </p:sp>
      <p:sp>
        <p:nvSpPr>
          <p:cNvPr id="7" name="TextBox 7"/>
          <p:cNvSpPr txBox="1"/>
          <p:nvPr/>
        </p:nvSpPr>
        <p:spPr>
          <a:xfrm>
            <a:off x="6966865" y="3613591"/>
            <a:ext cx="4354270" cy="1529909"/>
          </a:xfrm>
          <a:prstGeom prst="rect">
            <a:avLst/>
          </a:prstGeom>
        </p:spPr>
        <p:txBody>
          <a:bodyPr lIns="0" tIns="0" rIns="0" bIns="0" rtlCol="0" anchor="t">
            <a:spAutoFit/>
          </a:bodyPr>
          <a:lstStyle/>
          <a:p>
            <a:pPr marL="0" lvl="0" indent="0" algn="l">
              <a:lnSpc>
                <a:spcPts val="12406"/>
              </a:lnSpc>
              <a:spcBef>
                <a:spcPct val="0"/>
              </a:spcBef>
            </a:pPr>
            <a:r>
              <a:rPr lang="en-US" sz="9189" b="1" spc="-183">
                <a:solidFill>
                  <a:srgbClr val="F5F5F5"/>
                </a:solidFill>
                <a:latin typeface="Canva Sans Bold"/>
                <a:ea typeface="Canva Sans Bold"/>
                <a:cs typeface="Canva Sans Bold"/>
                <a:sym typeface="Canva Sans Bold"/>
              </a:rPr>
              <a:t>zk-Sync </a:t>
            </a:r>
          </a:p>
        </p:txBody>
      </p:sp>
      <p:sp>
        <p:nvSpPr>
          <p:cNvPr id="8" name="TextBox 8"/>
          <p:cNvSpPr txBox="1"/>
          <p:nvPr/>
        </p:nvSpPr>
        <p:spPr>
          <a:xfrm>
            <a:off x="4193451" y="5377487"/>
            <a:ext cx="9901097" cy="1477548"/>
          </a:xfrm>
          <a:prstGeom prst="rect">
            <a:avLst/>
          </a:prstGeom>
        </p:spPr>
        <p:txBody>
          <a:bodyPr lIns="0" tIns="0" rIns="0" bIns="0" rtlCol="0" anchor="t">
            <a:spAutoFit/>
          </a:bodyPr>
          <a:lstStyle/>
          <a:p>
            <a:pPr algn="l">
              <a:lnSpc>
                <a:spcPts val="5991"/>
              </a:lnSpc>
            </a:pPr>
            <a:r>
              <a:rPr lang="en-US" sz="4438">
                <a:solidFill>
                  <a:srgbClr val="F5F5F5"/>
                </a:solidFill>
                <a:latin typeface="Canva Sans"/>
                <a:ea typeface="Canva Sans"/>
                <a:cs typeface="Canva Sans"/>
                <a:sym typeface="Canva Sans"/>
              </a:rPr>
              <a:t>A Layer 2 Ethereum scaling solution</a:t>
            </a:r>
          </a:p>
          <a:p>
            <a:pPr marL="0" lvl="0" indent="0" algn="l">
              <a:lnSpc>
                <a:spcPts val="5991"/>
              </a:lnSpc>
              <a:spcBef>
                <a:spcPct val="0"/>
              </a:spcBef>
            </a:pPr>
            <a:endParaRPr lang="en-US" sz="4438">
              <a:solidFill>
                <a:srgbClr val="F5F5F5"/>
              </a:solidFill>
              <a:latin typeface="Canva Sans"/>
              <a:ea typeface="Canva Sans"/>
              <a:cs typeface="Canva Sans"/>
              <a:sym typeface="Canva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
        <p:nvSpPr>
          <p:cNvPr id="7" name="TextBox 7"/>
          <p:cNvSpPr txBox="1"/>
          <p:nvPr/>
        </p:nvSpPr>
        <p:spPr>
          <a:xfrm>
            <a:off x="1838739" y="2719921"/>
            <a:ext cx="14610522" cy="6167438"/>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Security and Immutability:</a:t>
            </a:r>
            <a:r>
              <a:rPr lang="en-US" sz="3000" spc="179">
                <a:solidFill>
                  <a:srgbClr val="FFFFFF"/>
                </a:solidFill>
                <a:latin typeface="Canva Sans"/>
                <a:ea typeface="Canva Sans"/>
                <a:cs typeface="Canva Sans"/>
                <a:sym typeface="Canva Sans"/>
              </a:rPr>
              <a:t> zkSync uses zero-knowledge proofs to ensure that all transactions are secure and immutable, meeting the system’s requirement for tamper-proof voting records.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Layer 1 Security:</a:t>
            </a:r>
            <a:r>
              <a:rPr lang="en-US" sz="3000" spc="179">
                <a:solidFill>
                  <a:srgbClr val="FFFFFF"/>
                </a:solidFill>
                <a:latin typeface="Canva Sans"/>
                <a:ea typeface="Canva Sans"/>
                <a:cs typeface="Canva Sans"/>
                <a:sym typeface="Canva Sans"/>
              </a:rPr>
              <a:t> zkSync inherits the security guarantees of Ethereum Layer 1, meaning the system does not sacrifice any security while benefiting from scalability.</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Smart Contract Support: </a:t>
            </a:r>
            <a:r>
              <a:rPr lang="en-US" sz="3000" spc="179">
                <a:solidFill>
                  <a:srgbClr val="FFFFFF"/>
                </a:solidFill>
                <a:latin typeface="Canva Sans"/>
                <a:ea typeface="Canva Sans"/>
                <a:cs typeface="Canva Sans"/>
                <a:sym typeface="Canva Sans"/>
              </a:rPr>
              <a:t>zkSync is compatible with Solidity, enabling seamless development and integration of voting-related smart contracts.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
        <p:nvSpPr>
          <p:cNvPr id="7" name="TextBox 7"/>
          <p:cNvSpPr txBox="1"/>
          <p:nvPr/>
        </p:nvSpPr>
        <p:spPr>
          <a:xfrm>
            <a:off x="1838739" y="2719921"/>
            <a:ext cx="14610522" cy="3590925"/>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Scalability: </a:t>
            </a:r>
            <a:r>
              <a:rPr lang="en-US" sz="3000" spc="179">
                <a:solidFill>
                  <a:srgbClr val="FFFFFF"/>
                </a:solidFill>
                <a:latin typeface="Canva Sans"/>
                <a:ea typeface="Canva Sans"/>
                <a:cs typeface="Canva Sans"/>
                <a:sym typeface="Canva Sans"/>
              </a:rPr>
              <a:t>Capable of handling thousands of transactions per second.</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sz="3000" b="1" spc="179">
                <a:solidFill>
                  <a:srgbClr val="FFFFFF"/>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376695" y="4815131"/>
            <a:ext cx="1752665" cy="484604"/>
            <a:chOff x="0" y="0"/>
            <a:chExt cx="461607" cy="127632"/>
          </a:xfrm>
        </p:grpSpPr>
        <p:sp>
          <p:nvSpPr>
            <p:cNvPr id="7" name="Freeform 7"/>
            <p:cNvSpPr/>
            <p:nvPr/>
          </p:nvSpPr>
          <p:spPr>
            <a:xfrm>
              <a:off x="0" y="0"/>
              <a:ext cx="461607" cy="127632"/>
            </a:xfrm>
            <a:custGeom>
              <a:avLst/>
              <a:gdLst/>
              <a:ahLst/>
              <a:cxnLst/>
              <a:rect l="l" t="t" r="r" b="b"/>
              <a:pathLst>
                <a:path w="461607" h="127632">
                  <a:moveTo>
                    <a:pt x="63816" y="0"/>
                  </a:moveTo>
                  <a:lnTo>
                    <a:pt x="397791" y="0"/>
                  </a:lnTo>
                  <a:cubicBezTo>
                    <a:pt x="433036" y="0"/>
                    <a:pt x="461607" y="28571"/>
                    <a:pt x="461607" y="63816"/>
                  </a:cubicBezTo>
                  <a:lnTo>
                    <a:pt x="461607" y="63816"/>
                  </a:lnTo>
                  <a:cubicBezTo>
                    <a:pt x="461607" y="80741"/>
                    <a:pt x="454884" y="96973"/>
                    <a:pt x="442916" y="108941"/>
                  </a:cubicBezTo>
                  <a:cubicBezTo>
                    <a:pt x="430948" y="120909"/>
                    <a:pt x="414716" y="127632"/>
                    <a:pt x="397791" y="127632"/>
                  </a:cubicBezTo>
                  <a:lnTo>
                    <a:pt x="63816" y="127632"/>
                  </a:lnTo>
                  <a:cubicBezTo>
                    <a:pt x="28571" y="127632"/>
                    <a:pt x="0" y="99061"/>
                    <a:pt x="0" y="63816"/>
                  </a:cubicBezTo>
                  <a:lnTo>
                    <a:pt x="0" y="63816"/>
                  </a:lnTo>
                  <a:cubicBezTo>
                    <a:pt x="0" y="28571"/>
                    <a:pt x="28571" y="0"/>
                    <a:pt x="63816" y="0"/>
                  </a:cubicBezTo>
                  <a:close/>
                </a:path>
              </a:pathLst>
            </a:custGeom>
            <a:solidFill>
              <a:srgbClr val="FFDE59"/>
            </a:solidFill>
          </p:spPr>
          <p:txBody>
            <a:bodyPr/>
            <a:lstStyle/>
            <a:p>
              <a:endParaRPr lang="en-US"/>
            </a:p>
          </p:txBody>
        </p:sp>
        <p:sp>
          <p:nvSpPr>
            <p:cNvPr id="8" name="TextBox 8"/>
            <p:cNvSpPr txBox="1"/>
            <p:nvPr/>
          </p:nvSpPr>
          <p:spPr>
            <a:xfrm>
              <a:off x="0" y="-38100"/>
              <a:ext cx="461607" cy="16573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838739" y="2719921"/>
            <a:ext cx="14610522" cy="3590925"/>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Scalability:</a:t>
            </a:r>
            <a:r>
              <a:rPr lang="en-US" sz="3000" spc="179">
                <a:solidFill>
                  <a:srgbClr val="FFFFFF"/>
                </a:solidFill>
                <a:latin typeface="Canva Sans"/>
                <a:ea typeface="Canva Sans"/>
                <a:cs typeface="Canva Sans"/>
                <a:sym typeface="Canva Sans"/>
              </a:rPr>
              <a:t> Capable of handling thousands of transactions per second.</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sz="3000" b="1" spc="179">
                <a:solidFill>
                  <a:srgbClr val="000000"/>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marL="0" lvl="0" indent="0" algn="l">
              <a:lnSpc>
                <a:spcPts val="4050"/>
              </a:lnSpc>
              <a:spcBef>
                <a:spcPct val="0"/>
              </a:spcBef>
            </a:pPr>
            <a:endParaRPr lang="en-US" sz="3000" spc="179">
              <a:solidFill>
                <a:srgbClr val="FFFFFF"/>
              </a:solidFill>
              <a:latin typeface="Canva Sans"/>
              <a:ea typeface="Canva Sans"/>
              <a:cs typeface="Canva Sans"/>
              <a:sym typeface="Canva Sans"/>
            </a:endParaRPr>
          </a:p>
        </p:txBody>
      </p:sp>
      <p:sp>
        <p:nvSpPr>
          <p:cNvPr id="10" name="TextBox 10"/>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ZK-SYNC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id="7" name="TextBox 7"/>
          <p:cNvSpPr txBox="1"/>
          <p:nvPr/>
        </p:nvSpPr>
        <p:spPr>
          <a:xfrm>
            <a:off x="1838739" y="4362450"/>
            <a:ext cx="14610522" cy="1524000"/>
          </a:xfrm>
          <a:prstGeom prst="rect">
            <a:avLst/>
          </a:prstGeom>
        </p:spPr>
        <p:txBody>
          <a:bodyPr lIns="0" tIns="0" rIns="0" bIns="0" rtlCol="0" anchor="t">
            <a:spAutoFit/>
          </a:bodyPr>
          <a:lstStyle/>
          <a:p>
            <a:pPr algn="ctr">
              <a:lnSpc>
                <a:spcPts val="4050"/>
              </a:lnSpc>
            </a:pPr>
            <a:r>
              <a:rPr lang="en-US" sz="3000" spc="179">
                <a:solidFill>
                  <a:srgbClr val="FFFFFF"/>
                </a:solidFill>
                <a:latin typeface="Canva Sans"/>
                <a:ea typeface="Canva Sans"/>
                <a:cs typeface="Canva Sans"/>
                <a:sym typeface="Canva Sans"/>
              </a:rPr>
              <a:t>Smart contracts written in </a:t>
            </a:r>
            <a:r>
              <a:rPr lang="en-US" sz="3000" b="1" spc="179">
                <a:solidFill>
                  <a:srgbClr val="FFFFFF"/>
                </a:solidFill>
                <a:latin typeface="Canva Sans Bold"/>
                <a:ea typeface="Canva Sans Bold"/>
                <a:cs typeface="Canva Sans Bold"/>
                <a:sym typeface="Canva Sans Bold"/>
              </a:rPr>
              <a:t>Solidity</a:t>
            </a:r>
            <a:r>
              <a:rPr lang="en-US" sz="3000" spc="179">
                <a:solidFill>
                  <a:srgbClr val="FFFFFF"/>
                </a:solidFill>
                <a:latin typeface="Canva Sans"/>
                <a:ea typeface="Canva Sans"/>
                <a:cs typeface="Canva Sans"/>
                <a:sym typeface="Canva Sans"/>
              </a:rPr>
              <a:t> will handle the core voting logic, including vote casting, encryption, and result aggregation.</a:t>
            </a:r>
          </a:p>
          <a:p>
            <a:pPr marL="0" lvl="0" indent="0" algn="ctr">
              <a:lnSpc>
                <a:spcPts val="4050"/>
              </a:lnSpc>
              <a:spcBef>
                <a:spcPct val="0"/>
              </a:spcBef>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id="7" name="TextBox 7"/>
          <p:cNvSpPr txBox="1"/>
          <p:nvPr/>
        </p:nvSpPr>
        <p:spPr>
          <a:xfrm>
            <a:off x="1838739" y="2748496"/>
            <a:ext cx="14610522" cy="6128385"/>
          </a:xfrm>
          <a:prstGeom prst="rect">
            <a:avLst/>
          </a:prstGeom>
        </p:spPr>
        <p:txBody>
          <a:bodyPr lIns="0" tIns="0" rIns="0" bIns="0" rtlCol="0" anchor="t">
            <a:spAutoFit/>
          </a:bodyPr>
          <a:lstStyle/>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Transparency:</a:t>
            </a:r>
            <a:r>
              <a:rPr lang="en-US" sz="3000" spc="179">
                <a:solidFill>
                  <a:srgbClr val="FFFFFF"/>
                </a:solidFill>
                <a:latin typeface="Canva Sans"/>
                <a:ea typeface="Canva Sans"/>
                <a:cs typeface="Canva Sans"/>
                <a:sym typeface="Canva Sans"/>
              </a:rPr>
              <a:t> All voting operations are recorded on the blockchain, ensuring that the process is auditable and verifiable by all stakeholders.</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Automation:</a:t>
            </a:r>
            <a:r>
              <a:rPr lang="en-US" sz="3000" spc="179">
                <a:solidFill>
                  <a:srgbClr val="FFFFFF"/>
                </a:solidFill>
                <a:latin typeface="Canva Sans"/>
                <a:ea typeface="Canva Sans"/>
                <a:cs typeface="Canva Sans"/>
                <a:sym typeface="Canva Sans"/>
              </a:rPr>
              <a:t> Smart contracts eliminate the need for manual intervention by automating processes such as vote counting and validation.</a:t>
            </a:r>
          </a:p>
          <a:p>
            <a:pPr algn="l">
              <a:lnSpc>
                <a:spcPts val="372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Anonymity: </a:t>
            </a:r>
            <a:r>
              <a:rPr lang="en-US" sz="3000" spc="179">
                <a:solidFill>
                  <a:srgbClr val="FFFFFF"/>
                </a:solidFill>
                <a:latin typeface="Canva Sans"/>
                <a:ea typeface="Canva Sans"/>
                <a:cs typeface="Canva Sans"/>
                <a:sym typeface="Canva Sans"/>
              </a:rPr>
              <a:t>The system will encrypt votes before storing them, ensuring that individual voter preferences remain private.</a:t>
            </a:r>
          </a:p>
          <a:p>
            <a:pPr algn="l">
              <a:lnSpc>
                <a:spcPts val="3720"/>
              </a:lnSpc>
            </a:pPr>
            <a:endParaRPr lang="en-US" sz="3000" spc="179">
              <a:solidFill>
                <a:srgbClr val="FFFFFF"/>
              </a:solidFill>
              <a:latin typeface="Canva Sans"/>
              <a:ea typeface="Canva Sans"/>
              <a:cs typeface="Canva Sans"/>
              <a:sym typeface="Canva Sans"/>
            </a:endParaRPr>
          </a:p>
          <a:p>
            <a:pPr marL="647700" lvl="1" indent="-323850" algn="l">
              <a:lnSpc>
                <a:spcPts val="3720"/>
              </a:lnSpc>
              <a:buFont typeface="Arial"/>
              <a:buChar char="•"/>
            </a:pPr>
            <a:r>
              <a:rPr lang="en-US" sz="3000" b="1" spc="179">
                <a:solidFill>
                  <a:srgbClr val="FFFFFF"/>
                </a:solidFill>
                <a:latin typeface="Canva Sans Bold"/>
                <a:ea typeface="Canva Sans Bold"/>
                <a:cs typeface="Canva Sans Bold"/>
                <a:sym typeface="Canva Sans Bold"/>
              </a:rPr>
              <a:t>Tamper-Proof: </a:t>
            </a:r>
            <a:r>
              <a:rPr lang="en-US" sz="3000" spc="179">
                <a:solidFill>
                  <a:srgbClr val="FFFFFF"/>
                </a:solidFill>
                <a:latin typeface="Canva Sans"/>
                <a:ea typeface="Canva Sans"/>
                <a:cs typeface="Canva Sans"/>
                <a:sym typeface="Canva Sans"/>
              </a:rPr>
              <a:t>Once deployed, the smart contract logic cannot be altered, ensuring trust in the system’s integrity.</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9" name="Freeform 9"/>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AutoShape 12"/>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3" name="AutoShape 13"/>
          <p:cNvSpPr/>
          <p:nvPr/>
        </p:nvSpPr>
        <p:spPr>
          <a:xfrm flipV="1">
            <a:off x="6837232" y="3572434"/>
            <a:ext cx="5341551" cy="961612"/>
          </a:xfrm>
          <a:prstGeom prst="line">
            <a:avLst/>
          </a:prstGeom>
          <a:ln w="47625" cap="rnd">
            <a:solidFill>
              <a:srgbClr val="FFFFFF"/>
            </a:solidFill>
            <a:prstDash val="solid"/>
            <a:headEnd type="none" w="sm" len="sm"/>
            <a:tailEnd type="triangle" w="lg" len="med"/>
          </a:ln>
        </p:spPr>
        <p:txBody>
          <a:bodyPr/>
          <a:lstStyle/>
          <a:p>
            <a:endParaRPr lang="en-US"/>
          </a:p>
        </p:txBody>
      </p:sp>
      <p:sp>
        <p:nvSpPr>
          <p:cNvPr id="14" name="TextBox 14"/>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5" name="TextBox 15"/>
          <p:cNvSpPr txBox="1"/>
          <p:nvPr/>
        </p:nvSpPr>
        <p:spPr>
          <a:xfrm>
            <a:off x="13856275" y="3197784"/>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6" name="Group 16"/>
          <p:cNvGrpSpPr/>
          <p:nvPr/>
        </p:nvGrpSpPr>
        <p:grpSpPr>
          <a:xfrm>
            <a:off x="5420171" y="4938004"/>
            <a:ext cx="1307610" cy="473819"/>
            <a:chOff x="0" y="0"/>
            <a:chExt cx="344391" cy="124792"/>
          </a:xfrm>
        </p:grpSpPr>
        <p:sp>
          <p:nvSpPr>
            <p:cNvPr id="17" name="Freeform 17"/>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8" name="TextBox 18"/>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0x5F6</a:t>
              </a:r>
            </a:p>
          </p:txBody>
        </p:sp>
      </p:gr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TextBox 22"/>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AutoShape 11"/>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2" name="AutoShape 12"/>
          <p:cNvSpPr/>
          <p:nvPr/>
        </p:nvSpPr>
        <p:spPr>
          <a:xfrm>
            <a:off x="6837232" y="4534046"/>
            <a:ext cx="5341551" cy="1471818"/>
          </a:xfrm>
          <a:prstGeom prst="line">
            <a:avLst/>
          </a:prstGeom>
          <a:ln w="47625" cap="rnd">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5420171" y="4938004"/>
            <a:ext cx="1307610" cy="473819"/>
            <a:chOff x="0" y="0"/>
            <a:chExt cx="344391" cy="124792"/>
          </a:xfrm>
        </p:grpSpPr>
        <p:sp>
          <p:nvSpPr>
            <p:cNvPr id="14" name="Freeform 14"/>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5" name="TextBox 15"/>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sz="2000" b="1">
                  <a:solidFill>
                    <a:srgbClr val="155C94"/>
                  </a:solidFill>
                  <a:latin typeface="Canva Sans Bold"/>
                  <a:ea typeface="Canva Sans Bold"/>
                  <a:cs typeface="Canva Sans Bold"/>
                  <a:sym typeface="Canva Sans Bold"/>
                </a:rPr>
                <a:t>F6</a:t>
              </a:r>
            </a:p>
          </p:txBody>
        </p:sp>
      </p:grpSp>
      <p:sp>
        <p:nvSpPr>
          <p:cNvPr id="16" name="TextBox 1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17" name="TextBox 17"/>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8" name="TextBox 18"/>
          <p:cNvSpPr txBox="1"/>
          <p:nvPr/>
        </p:nvSpPr>
        <p:spPr>
          <a:xfrm>
            <a:off x="13856275" y="5631215"/>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Freeform 22"/>
          <p:cNvSpPr/>
          <p:nvPr/>
        </p:nvSpPr>
        <p:spPr>
          <a:xfrm>
            <a:off x="13271942" y="4110767"/>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23"/>
          <p:cNvGrpSpPr/>
          <p:nvPr/>
        </p:nvGrpSpPr>
        <p:grpSpPr>
          <a:xfrm>
            <a:off x="12253065" y="6392895"/>
            <a:ext cx="1278835" cy="473819"/>
            <a:chOff x="0" y="0"/>
            <a:chExt cx="336813" cy="124792"/>
          </a:xfrm>
        </p:grpSpPr>
        <p:sp>
          <p:nvSpPr>
            <p:cNvPr id="24" name="Freeform 24"/>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5" name="TextBox 25"/>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0x2D5</a:t>
              </a:r>
            </a:p>
          </p:txBody>
        </p:sp>
      </p:grpSp>
      <p:sp>
        <p:nvSpPr>
          <p:cNvPr id="26" name="TextBox 26"/>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3806690"/>
            <a:ext cx="1337451" cy="1454712"/>
          </a:xfrm>
          <a:custGeom>
            <a:avLst/>
            <a:gdLst/>
            <a:ahLst/>
            <a:cxnLst/>
            <a:rect l="l" t="t" r="r" b="b"/>
            <a:pathLst>
              <a:path w="1337451" h="1454712">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10720" y="3414604"/>
            <a:ext cx="1526512" cy="2238884"/>
          </a:xfrm>
          <a:custGeom>
            <a:avLst/>
            <a:gdLst/>
            <a:ahLst/>
            <a:cxnLst/>
            <a:rect l="l" t="t" r="r" b="b"/>
            <a:pathLst>
              <a:path w="1526512" h="2238884">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178783" y="2504573"/>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78783" y="4938004"/>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2178783" y="7369001"/>
            <a:ext cx="1456174" cy="2135722"/>
          </a:xfrm>
          <a:custGeom>
            <a:avLst/>
            <a:gdLst/>
            <a:ahLst/>
            <a:cxnLst/>
            <a:rect l="l" t="t" r="r" b="b"/>
            <a:pathLst>
              <a:path w="1456174" h="2135722">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AutoShape 11"/>
          <p:cNvSpPr/>
          <p:nvPr/>
        </p:nvSpPr>
        <p:spPr>
          <a:xfrm>
            <a:off x="3176190" y="4534046"/>
            <a:ext cx="2134530" cy="0"/>
          </a:xfrm>
          <a:prstGeom prst="line">
            <a:avLst/>
          </a:prstGeom>
          <a:ln w="47625" cap="rnd">
            <a:solidFill>
              <a:srgbClr val="FFFFFF"/>
            </a:solidFill>
            <a:prstDash val="solid"/>
            <a:headEnd type="none" w="sm" len="sm"/>
            <a:tailEnd type="triangle" w="lg" len="med"/>
          </a:ln>
        </p:spPr>
        <p:txBody>
          <a:bodyPr/>
          <a:lstStyle/>
          <a:p>
            <a:endParaRPr lang="en-US"/>
          </a:p>
        </p:txBody>
      </p:sp>
      <p:sp>
        <p:nvSpPr>
          <p:cNvPr id="12" name="AutoShape 12"/>
          <p:cNvSpPr/>
          <p:nvPr/>
        </p:nvSpPr>
        <p:spPr>
          <a:xfrm>
            <a:off x="6837232" y="4534046"/>
            <a:ext cx="5341551" cy="3902816"/>
          </a:xfrm>
          <a:prstGeom prst="line">
            <a:avLst/>
          </a:prstGeom>
          <a:ln w="47625" cap="rnd">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5420171" y="4938004"/>
            <a:ext cx="1307610" cy="473819"/>
            <a:chOff x="0" y="0"/>
            <a:chExt cx="344391" cy="124792"/>
          </a:xfrm>
        </p:grpSpPr>
        <p:sp>
          <p:nvSpPr>
            <p:cNvPr id="14" name="Freeform 14"/>
            <p:cNvSpPr/>
            <p:nvPr/>
          </p:nvSpPr>
          <p:spPr>
            <a:xfrm>
              <a:off x="0" y="0"/>
              <a:ext cx="344391" cy="124792"/>
            </a:xfrm>
            <a:custGeom>
              <a:avLst/>
              <a:gdLst/>
              <a:ahLst/>
              <a:cxnLst/>
              <a:rect l="l" t="t" r="r" b="b"/>
              <a:pathLst>
                <a:path w="344391" h="124792">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15" name="TextBox 15"/>
            <p:cNvSpPr txBox="1"/>
            <p:nvPr/>
          </p:nvSpPr>
          <p:spPr>
            <a:xfrm>
              <a:off x="0" y="-47625"/>
              <a:ext cx="344391"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sz="2000" b="1">
                  <a:solidFill>
                    <a:srgbClr val="155C94"/>
                  </a:solidFill>
                  <a:latin typeface="Canva Sans Bold"/>
                  <a:ea typeface="Canva Sans Bold"/>
                  <a:cs typeface="Canva Sans Bold"/>
                  <a:sym typeface="Canva Sans Bold"/>
                </a:rPr>
                <a:t>F6</a:t>
              </a:r>
            </a:p>
          </p:txBody>
        </p:sp>
      </p:grpSp>
      <p:sp>
        <p:nvSpPr>
          <p:cNvPr id="16" name="TextBox 1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id="17" name="TextBox 17"/>
          <p:cNvSpPr txBox="1"/>
          <p:nvPr/>
        </p:nvSpPr>
        <p:spPr>
          <a:xfrm>
            <a:off x="5529622" y="5850909"/>
            <a:ext cx="1088708"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Proxy</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id="18" name="TextBox 18"/>
          <p:cNvSpPr txBox="1"/>
          <p:nvPr/>
        </p:nvSpPr>
        <p:spPr>
          <a:xfrm>
            <a:off x="13856275" y="8062212"/>
            <a:ext cx="1961515" cy="701675"/>
          </a:xfrm>
          <a:prstGeom prst="rect">
            <a:avLst/>
          </a:prstGeom>
        </p:spPr>
        <p:txBody>
          <a:bodyPr lIns="0" tIns="0" rIns="0" bIns="0" rtlCol="0" anchor="t">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marL="0" lvl="0" indent="0" algn="ctr">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id="19" name="Group 19"/>
          <p:cNvGrpSpPr/>
          <p:nvPr/>
        </p:nvGrpSpPr>
        <p:grpSpPr>
          <a:xfrm>
            <a:off x="12267453" y="3899459"/>
            <a:ext cx="1278835" cy="473819"/>
            <a:chOff x="0" y="0"/>
            <a:chExt cx="336813" cy="124792"/>
          </a:xfrm>
        </p:grpSpPr>
        <p:sp>
          <p:nvSpPr>
            <p:cNvPr id="20" name="Freeform 20"/>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1" name="TextBox 21"/>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0x6D1</a:t>
              </a:r>
            </a:p>
          </p:txBody>
        </p:sp>
      </p:grpSp>
      <p:sp>
        <p:nvSpPr>
          <p:cNvPr id="22" name="Freeform 22"/>
          <p:cNvSpPr/>
          <p:nvPr/>
        </p:nvSpPr>
        <p:spPr>
          <a:xfrm>
            <a:off x="13271942" y="4110767"/>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3" name="Group 23"/>
          <p:cNvGrpSpPr/>
          <p:nvPr/>
        </p:nvGrpSpPr>
        <p:grpSpPr>
          <a:xfrm>
            <a:off x="12253065" y="6392895"/>
            <a:ext cx="1278835" cy="473819"/>
            <a:chOff x="0" y="0"/>
            <a:chExt cx="336813" cy="124792"/>
          </a:xfrm>
        </p:grpSpPr>
        <p:sp>
          <p:nvSpPr>
            <p:cNvPr id="24" name="Freeform 24"/>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5" name="TextBox 25"/>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0x2D5</a:t>
              </a:r>
            </a:p>
          </p:txBody>
        </p:sp>
      </p:grpSp>
      <p:grpSp>
        <p:nvGrpSpPr>
          <p:cNvPr id="26" name="Group 26"/>
          <p:cNvGrpSpPr/>
          <p:nvPr/>
        </p:nvGrpSpPr>
        <p:grpSpPr>
          <a:xfrm>
            <a:off x="12267453" y="8784481"/>
            <a:ext cx="1278835" cy="473819"/>
            <a:chOff x="0" y="0"/>
            <a:chExt cx="336813" cy="124792"/>
          </a:xfrm>
        </p:grpSpPr>
        <p:sp>
          <p:nvSpPr>
            <p:cNvPr id="27" name="Freeform 27"/>
            <p:cNvSpPr/>
            <p:nvPr/>
          </p:nvSpPr>
          <p:spPr>
            <a:xfrm>
              <a:off x="0" y="0"/>
              <a:ext cx="336813" cy="124792"/>
            </a:xfrm>
            <a:custGeom>
              <a:avLst/>
              <a:gdLst/>
              <a:ahLst/>
              <a:cxnLst/>
              <a:rect l="l" t="t" r="r" b="b"/>
              <a:pathLst>
                <a:path w="336813" h="124792">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txBody>
            <a:bodyPr/>
            <a:lstStyle/>
            <a:p>
              <a:endParaRPr lang="en-US"/>
            </a:p>
          </p:txBody>
        </p:sp>
        <p:sp>
          <p:nvSpPr>
            <p:cNvPr id="28" name="TextBox 28"/>
            <p:cNvSpPr txBox="1"/>
            <p:nvPr/>
          </p:nvSpPr>
          <p:spPr>
            <a:xfrm>
              <a:off x="0" y="-47625"/>
              <a:ext cx="336813" cy="172417"/>
            </a:xfrm>
            <a:prstGeom prst="rect">
              <a:avLst/>
            </a:prstGeom>
          </p:spPr>
          <p:txBody>
            <a:bodyPr lIns="50800" tIns="50800" rIns="50800" bIns="50800" rtlCol="0" anchor="ctr"/>
            <a:lstStyle/>
            <a:p>
              <a:pPr algn="ctr">
                <a:lnSpc>
                  <a:spcPts val="2800"/>
                </a:lnSpc>
              </a:pPr>
              <a:r>
                <a:rPr lang="en-US" sz="2000" b="1">
                  <a:solidFill>
                    <a:srgbClr val="155C94"/>
                  </a:solidFill>
                  <a:latin typeface="Canva Sans Bold"/>
                  <a:ea typeface="Canva Sans Bold"/>
                  <a:cs typeface="Canva Sans Bold"/>
                  <a:sym typeface="Canva Sans Bold"/>
                  <a:hlinkClick r:id="rId10" tooltip="https://sepolia.etherscan.io/address/0x2d567ece699eabe5afcd141edb7a4f2d0d6ce8a0"/>
                </a:rPr>
                <a:t> </a:t>
              </a:r>
              <a:r>
                <a:rPr lang="en-US" sz="2000" b="1">
                  <a:solidFill>
                    <a:srgbClr val="155C94"/>
                  </a:solidFill>
                  <a:latin typeface="Canva Sans Bold"/>
                  <a:ea typeface="Canva Sans Bold"/>
                  <a:cs typeface="Canva Sans Bold"/>
                  <a:sym typeface="Canva Sans Bold"/>
                  <a:hlinkClick r:id="rId11" tooltip="https://sepolia.etherscan.io/address/0xc4bfccb1668d6e464f33a76badd8c8d7d341e04a"/>
                </a:rPr>
                <a:t>0xC4</a:t>
              </a:r>
              <a:r>
                <a:rPr lang="en-US" sz="2000" b="1">
                  <a:solidFill>
                    <a:srgbClr val="155C94"/>
                  </a:solidFill>
                  <a:latin typeface="Canva Sans Bold"/>
                  <a:ea typeface="Canva Sans Bold"/>
                  <a:cs typeface="Canva Sans Bold"/>
                  <a:sym typeface="Canva Sans Bold"/>
                </a:rPr>
                <a:t>B</a:t>
              </a:r>
            </a:p>
          </p:txBody>
        </p:sp>
      </p:grpSp>
      <p:sp>
        <p:nvSpPr>
          <p:cNvPr id="29" name="Freeform 29"/>
          <p:cNvSpPr/>
          <p:nvPr/>
        </p:nvSpPr>
        <p:spPr>
          <a:xfrm>
            <a:off x="13271942" y="6552584"/>
            <a:ext cx="519918" cy="471153"/>
          </a:xfrm>
          <a:custGeom>
            <a:avLst/>
            <a:gdLst/>
            <a:ahLst/>
            <a:cxnLst/>
            <a:rect l="l" t="t" r="r" b="b"/>
            <a:pathLst>
              <a:path w="519918" h="471153">
                <a:moveTo>
                  <a:pt x="0" y="0"/>
                </a:moveTo>
                <a:lnTo>
                  <a:pt x="519917" y="0"/>
                </a:lnTo>
                <a:lnTo>
                  <a:pt x="519917" y="471153"/>
                </a:lnTo>
                <a:lnTo>
                  <a:pt x="0" y="47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2224969" y="5364198"/>
            <a:ext cx="564991"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421674" y="525294"/>
            <a:ext cx="17444651" cy="9236411"/>
            <a:chOff x="0" y="0"/>
            <a:chExt cx="4594476" cy="2432635"/>
          </a:xfrm>
        </p:grpSpPr>
        <p:sp>
          <p:nvSpPr>
            <p:cNvPr id="4" name="Freeform 4"/>
            <p:cNvSpPr/>
            <p:nvPr/>
          </p:nvSpPr>
          <p:spPr>
            <a:xfrm>
              <a:off x="0" y="0"/>
              <a:ext cx="4594476" cy="2432635"/>
            </a:xfrm>
            <a:custGeom>
              <a:avLst/>
              <a:gdLst/>
              <a:ahLst/>
              <a:cxnLst/>
              <a:rect l="l" t="t" r="r" b="b"/>
              <a:pathLst>
                <a:path w="4594476" h="2432635">
                  <a:moveTo>
                    <a:pt x="9764" y="0"/>
                  </a:moveTo>
                  <a:lnTo>
                    <a:pt x="4584712" y="0"/>
                  </a:lnTo>
                  <a:cubicBezTo>
                    <a:pt x="4590105" y="0"/>
                    <a:pt x="4594476" y="4371"/>
                    <a:pt x="4594476" y="9764"/>
                  </a:cubicBezTo>
                  <a:lnTo>
                    <a:pt x="4594476" y="2422871"/>
                  </a:lnTo>
                  <a:cubicBezTo>
                    <a:pt x="4594476" y="2428264"/>
                    <a:pt x="4590105" y="2432635"/>
                    <a:pt x="4584712" y="2432635"/>
                  </a:cubicBezTo>
                  <a:lnTo>
                    <a:pt x="9764" y="2432635"/>
                  </a:lnTo>
                  <a:cubicBezTo>
                    <a:pt x="4371" y="2432635"/>
                    <a:pt x="0" y="2428264"/>
                    <a:pt x="0" y="2422871"/>
                  </a:cubicBezTo>
                  <a:lnTo>
                    <a:pt x="0" y="9764"/>
                  </a:lnTo>
                  <a:cubicBezTo>
                    <a:pt x="0" y="4371"/>
                    <a:pt x="4371" y="0"/>
                    <a:pt x="9764" y="0"/>
                  </a:cubicBezTo>
                  <a:close/>
                </a:path>
              </a:pathLst>
            </a:custGeom>
            <a:solidFill>
              <a:srgbClr val="155C94"/>
            </a:solidFill>
          </p:spPr>
          <p:txBody>
            <a:bodyPr/>
            <a:lstStyle/>
            <a:p>
              <a:endParaRPr lang="en-US"/>
            </a:p>
          </p:txBody>
        </p:sp>
        <p:sp>
          <p:nvSpPr>
            <p:cNvPr id="5" name="TextBox 5"/>
            <p:cNvSpPr txBox="1"/>
            <p:nvPr/>
          </p:nvSpPr>
          <p:spPr>
            <a:xfrm>
              <a:off x="0" y="-38100"/>
              <a:ext cx="4594476" cy="247073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08069" y="1937840"/>
            <a:ext cx="16271862" cy="7823866"/>
          </a:xfrm>
          <a:custGeom>
            <a:avLst/>
            <a:gdLst/>
            <a:ahLst/>
            <a:cxnLst/>
            <a:rect l="l" t="t" r="r" b="b"/>
            <a:pathLst>
              <a:path w="16271862" h="7823866">
                <a:moveTo>
                  <a:pt x="0" y="0"/>
                </a:moveTo>
                <a:lnTo>
                  <a:pt x="16271862" y="0"/>
                </a:lnTo>
                <a:lnTo>
                  <a:pt x="16271862" y="7823866"/>
                </a:lnTo>
                <a:lnTo>
                  <a:pt x="0" y="7823866"/>
                </a:lnTo>
                <a:lnTo>
                  <a:pt x="0" y="0"/>
                </a:lnTo>
                <a:close/>
              </a:path>
            </a:pathLst>
          </a:custGeom>
          <a:blipFill>
            <a:blip r:embed="rId3"/>
            <a:stretch>
              <a:fillRect b="-2168"/>
            </a:stretch>
          </a:blipFill>
        </p:spPr>
        <p:txBody>
          <a:bodyPr/>
          <a:lstStyle/>
          <a:p>
            <a:endParaRPr lang="en-US"/>
          </a:p>
        </p:txBody>
      </p:sp>
      <p:sp>
        <p:nvSpPr>
          <p:cNvPr id="7" name="TextBox 7"/>
          <p:cNvSpPr txBox="1"/>
          <p:nvPr/>
        </p:nvSpPr>
        <p:spPr>
          <a:xfrm>
            <a:off x="4810802" y="651965"/>
            <a:ext cx="8666396" cy="1285875"/>
          </a:xfrm>
          <a:prstGeom prst="rect">
            <a:avLst/>
          </a:prstGeom>
        </p:spPr>
        <p:txBody>
          <a:bodyPr lIns="0" tIns="0" rIns="0" bIns="0" rtlCol="0" anchor="t">
            <a:spAutoFit/>
          </a:bodyPr>
          <a:lstStyle/>
          <a:p>
            <a:pPr marL="0" lvl="0" indent="0" algn="ctr">
              <a:lnSpc>
                <a:spcPts val="8399"/>
              </a:lnSpc>
            </a:pPr>
            <a:r>
              <a:rPr lang="en-US" sz="7499" spc="-449">
                <a:solidFill>
                  <a:srgbClr val="FFFFFF"/>
                </a:solidFill>
                <a:latin typeface="Rustic Printed"/>
                <a:ea typeface="Rustic Printed"/>
                <a:cs typeface="Rustic Printed"/>
                <a:sym typeface="Rustic Printed"/>
              </a:rPr>
              <a:t>REGISTRATION PHASE </a:t>
            </a:r>
            <a:r>
              <a:rPr lang="en-US" sz="7499" u="none" strike="noStrike" spc="-449">
                <a:solidFill>
                  <a:srgbClr val="FFFFFF"/>
                </a:solidFill>
                <a:latin typeface="Rustic Printed"/>
                <a:ea typeface="Rustic Printed"/>
                <a:cs typeface="Rustic Printed"/>
                <a:sym typeface="Rustic Printed"/>
              </a:rPr>
              <a:t>FLOW</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id="4" name="Freeform 4"/>
          <p:cNvSpPr/>
          <p:nvPr/>
        </p:nvSpPr>
        <p:spPr>
          <a:xfrm>
            <a:off x="5077541" y="2700314"/>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1133530" y="2719978"/>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1545468" y="3768433"/>
            <a:ext cx="2768947" cy="10477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Problem Definition</a:t>
            </a:r>
          </a:p>
        </p:txBody>
      </p:sp>
      <p:sp>
        <p:nvSpPr>
          <p:cNvPr id="7" name="TextBox 7"/>
          <p:cNvSpPr txBox="1"/>
          <p:nvPr/>
        </p:nvSpPr>
        <p:spPr>
          <a:xfrm>
            <a:off x="5193078" y="4054182"/>
            <a:ext cx="3589494" cy="495301"/>
          </a:xfrm>
          <a:prstGeom prst="rect">
            <a:avLst/>
          </a:prstGeom>
        </p:spPr>
        <p:txBody>
          <a:bodyPr lIns="0" tIns="0" rIns="0" bIns="0" rtlCol="0" anchor="t">
            <a:spAutoFit/>
          </a:bodyPr>
          <a:lstStyle/>
          <a:p>
            <a:pPr marL="0" lvl="0" indent="0" algn="ctr">
              <a:lnSpc>
                <a:spcPts val="4199"/>
              </a:lnSpc>
            </a:pPr>
            <a:r>
              <a:rPr lang="en-US" sz="2999" b="1">
                <a:solidFill>
                  <a:srgbClr val="FFFFFF"/>
                </a:solidFill>
                <a:latin typeface="Canva Sans Medium"/>
                <a:ea typeface="Canva Sans Medium"/>
                <a:cs typeface="Canva Sans Medium"/>
                <a:sym typeface="Canva Sans Medium"/>
              </a:rPr>
              <a:t>Motivation</a:t>
            </a:r>
          </a:p>
        </p:txBody>
      </p:sp>
      <p:sp>
        <p:nvSpPr>
          <p:cNvPr id="8" name="TextBox 8"/>
          <p:cNvSpPr txBox="1"/>
          <p:nvPr/>
        </p:nvSpPr>
        <p:spPr>
          <a:xfrm>
            <a:off x="2176187" y="2976215"/>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9" name="TextBox 9"/>
          <p:cNvSpPr txBox="1"/>
          <p:nvPr/>
        </p:nvSpPr>
        <p:spPr>
          <a:xfrm>
            <a:off x="5931518" y="297621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0" name="Freeform 10"/>
          <p:cNvSpPr/>
          <p:nvPr/>
        </p:nvSpPr>
        <p:spPr>
          <a:xfrm>
            <a:off x="13554269" y="2719978"/>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1" name="TextBox 11"/>
          <p:cNvSpPr txBox="1"/>
          <p:nvPr/>
        </p:nvSpPr>
        <p:spPr>
          <a:xfrm>
            <a:off x="13669806" y="4054182"/>
            <a:ext cx="3589494" cy="495301"/>
          </a:xfrm>
          <a:prstGeom prst="rect">
            <a:avLst/>
          </a:prstGeom>
        </p:spPr>
        <p:txBody>
          <a:bodyPr lIns="0" tIns="0" rIns="0" bIns="0" rtlCol="0" anchor="t">
            <a:spAutoFit/>
          </a:bodyPr>
          <a:lstStyle/>
          <a:p>
            <a:pPr marL="0" lvl="0" indent="0" algn="ctr">
              <a:lnSpc>
                <a:spcPts val="4199"/>
              </a:lnSpc>
            </a:pPr>
            <a:r>
              <a:rPr lang="en-US" sz="2999" b="1">
                <a:solidFill>
                  <a:srgbClr val="FFFFFF"/>
                </a:solidFill>
                <a:latin typeface="Canva Sans Medium"/>
                <a:ea typeface="Canva Sans Medium"/>
                <a:cs typeface="Canva Sans Medium"/>
                <a:sym typeface="Canva Sans Medium"/>
              </a:rPr>
              <a:t>Objective</a:t>
            </a:r>
          </a:p>
        </p:txBody>
      </p:sp>
      <p:sp>
        <p:nvSpPr>
          <p:cNvPr id="12" name="TextBox 12"/>
          <p:cNvSpPr txBox="1"/>
          <p:nvPr/>
        </p:nvSpPr>
        <p:spPr>
          <a:xfrm>
            <a:off x="14392425" y="297621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13" name="Freeform 13"/>
          <p:cNvSpPr/>
          <p:nvPr/>
        </p:nvSpPr>
        <p:spPr>
          <a:xfrm>
            <a:off x="9249297" y="2700314"/>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TextBox 14"/>
          <p:cNvSpPr txBox="1"/>
          <p:nvPr/>
        </p:nvSpPr>
        <p:spPr>
          <a:xfrm>
            <a:off x="9661235" y="4035133"/>
            <a:ext cx="2768947" cy="5143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Scope</a:t>
            </a:r>
          </a:p>
        </p:txBody>
      </p:sp>
      <p:sp>
        <p:nvSpPr>
          <p:cNvPr id="15" name="TextBox 15"/>
          <p:cNvSpPr txBox="1"/>
          <p:nvPr/>
        </p:nvSpPr>
        <p:spPr>
          <a:xfrm>
            <a:off x="10291954" y="2976215"/>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6" name="Freeform 16"/>
          <p:cNvSpPr/>
          <p:nvPr/>
        </p:nvSpPr>
        <p:spPr>
          <a:xfrm>
            <a:off x="5106692" y="6210147"/>
            <a:ext cx="3592823" cy="2423522"/>
          </a:xfrm>
          <a:custGeom>
            <a:avLst/>
            <a:gdLst/>
            <a:ahLst/>
            <a:cxnLst/>
            <a:rect l="l" t="t" r="r" b="b"/>
            <a:pathLst>
              <a:path w="3592823" h="2423522">
                <a:moveTo>
                  <a:pt x="0" y="0"/>
                </a:moveTo>
                <a:lnTo>
                  <a:pt x="3592824" y="0"/>
                </a:lnTo>
                <a:lnTo>
                  <a:pt x="3592824" y="2423523"/>
                </a:lnTo>
                <a:lnTo>
                  <a:pt x="0" y="242352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7" name="TextBox 17"/>
          <p:cNvSpPr txBox="1"/>
          <p:nvPr/>
        </p:nvSpPr>
        <p:spPr>
          <a:xfrm>
            <a:off x="5504055" y="7105159"/>
            <a:ext cx="2768947" cy="1417320"/>
          </a:xfrm>
          <a:prstGeom prst="rect">
            <a:avLst/>
          </a:prstGeom>
        </p:spPr>
        <p:txBody>
          <a:bodyPr lIns="0" tIns="0" rIns="0" bIns="0" rtlCol="0" anchor="t">
            <a:spAutoFit/>
          </a:bodyPr>
          <a:lstStyle/>
          <a:p>
            <a:pPr algn="ctr">
              <a:lnSpc>
                <a:spcPts val="3780"/>
              </a:lnSpc>
            </a:pPr>
            <a:r>
              <a:rPr lang="en-US" sz="2700" b="1">
                <a:solidFill>
                  <a:srgbClr val="FFFFFF"/>
                </a:solidFill>
                <a:latin typeface="Canva Sans Medium"/>
                <a:ea typeface="Canva Sans Medium"/>
                <a:cs typeface="Canva Sans Medium"/>
                <a:sym typeface="Canva Sans Medium"/>
              </a:rPr>
              <a:t>Identification of proposed methdologies</a:t>
            </a:r>
          </a:p>
        </p:txBody>
      </p:sp>
      <p:sp>
        <p:nvSpPr>
          <p:cNvPr id="18" name="TextBox 18"/>
          <p:cNvSpPr txBox="1"/>
          <p:nvPr/>
        </p:nvSpPr>
        <p:spPr>
          <a:xfrm>
            <a:off x="6273977" y="6461647"/>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id="19" name="Freeform 19"/>
          <p:cNvSpPr/>
          <p:nvPr/>
        </p:nvSpPr>
        <p:spPr>
          <a:xfrm>
            <a:off x="13706803" y="6192644"/>
            <a:ext cx="3592823" cy="2423522"/>
          </a:xfrm>
          <a:custGeom>
            <a:avLst/>
            <a:gdLst/>
            <a:ahLst/>
            <a:cxnLst/>
            <a:rect l="l" t="t" r="r" b="b"/>
            <a:pathLst>
              <a:path w="3592823" h="2423522">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0" name="TextBox 20"/>
          <p:cNvSpPr txBox="1"/>
          <p:nvPr/>
        </p:nvSpPr>
        <p:spPr>
          <a:xfrm>
            <a:off x="14118741" y="7455215"/>
            <a:ext cx="2768947" cy="514350"/>
          </a:xfrm>
          <a:prstGeom prst="rect">
            <a:avLst/>
          </a:prstGeom>
        </p:spPr>
        <p:txBody>
          <a:bodyPr lIns="0" tIns="0" rIns="0" bIns="0" rtlCol="0" anchor="t">
            <a:spAutoFit/>
          </a:bodyPr>
          <a:lstStyle/>
          <a:p>
            <a:pPr algn="ctr">
              <a:lnSpc>
                <a:spcPts val="4200"/>
              </a:lnSpc>
            </a:pPr>
            <a:r>
              <a:rPr lang="en-US" sz="3000" b="1">
                <a:solidFill>
                  <a:srgbClr val="FFFFFF"/>
                </a:solidFill>
                <a:latin typeface="Canva Sans Medium"/>
                <a:ea typeface="Canva Sans Medium"/>
                <a:cs typeface="Canva Sans Medium"/>
                <a:sym typeface="Canva Sans Medium"/>
              </a:rPr>
              <a:t>Time Plan</a:t>
            </a:r>
          </a:p>
        </p:txBody>
      </p:sp>
      <p:sp>
        <p:nvSpPr>
          <p:cNvPr id="21" name="TextBox 21"/>
          <p:cNvSpPr txBox="1"/>
          <p:nvPr/>
        </p:nvSpPr>
        <p:spPr>
          <a:xfrm>
            <a:off x="14749460" y="6461647"/>
            <a:ext cx="122910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08</a:t>
            </a:r>
          </a:p>
        </p:txBody>
      </p:sp>
      <p:sp>
        <p:nvSpPr>
          <p:cNvPr id="22" name="Freeform 22"/>
          <p:cNvSpPr/>
          <p:nvPr/>
        </p:nvSpPr>
        <p:spPr>
          <a:xfrm>
            <a:off x="9249297" y="6210147"/>
            <a:ext cx="3566874" cy="2406019"/>
          </a:xfrm>
          <a:custGeom>
            <a:avLst/>
            <a:gdLst/>
            <a:ahLst/>
            <a:cxnLst/>
            <a:rect l="l" t="t" r="r" b="b"/>
            <a:pathLst>
              <a:path w="3566874" h="2406019">
                <a:moveTo>
                  <a:pt x="0" y="0"/>
                </a:moveTo>
                <a:lnTo>
                  <a:pt x="3566874" y="0"/>
                </a:lnTo>
                <a:lnTo>
                  <a:pt x="3566874" y="2406019"/>
                </a:lnTo>
                <a:lnTo>
                  <a:pt x="0" y="240601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3" name="TextBox 23"/>
          <p:cNvSpPr txBox="1"/>
          <p:nvPr/>
        </p:nvSpPr>
        <p:spPr>
          <a:xfrm>
            <a:off x="9144000" y="7308994"/>
            <a:ext cx="3589494" cy="1019176"/>
          </a:xfrm>
          <a:prstGeom prst="rect">
            <a:avLst/>
          </a:prstGeom>
        </p:spPr>
        <p:txBody>
          <a:bodyPr lIns="0" tIns="0" rIns="0" bIns="0" rtlCol="0" anchor="t">
            <a:spAutoFit/>
          </a:bodyPr>
          <a:lstStyle/>
          <a:p>
            <a:pPr algn="ctr">
              <a:lnSpc>
                <a:spcPts val="4199"/>
              </a:lnSpc>
            </a:pPr>
            <a:r>
              <a:rPr lang="en-US" sz="2999" b="1">
                <a:solidFill>
                  <a:srgbClr val="FFFFFF"/>
                </a:solidFill>
                <a:latin typeface="Canva Sans Medium"/>
                <a:ea typeface="Canva Sans Medium"/>
                <a:cs typeface="Canva Sans Medium"/>
                <a:sym typeface="Canva Sans Medium"/>
              </a:rPr>
              <a:t>System</a:t>
            </a:r>
          </a:p>
          <a:p>
            <a:pPr marL="0" lvl="0" indent="0" algn="ctr">
              <a:lnSpc>
                <a:spcPts val="4199"/>
              </a:lnSpc>
            </a:pPr>
            <a:r>
              <a:rPr lang="en-US" sz="2999" b="1">
                <a:solidFill>
                  <a:srgbClr val="FFFFFF"/>
                </a:solidFill>
                <a:latin typeface="Canva Sans Medium"/>
                <a:ea typeface="Canva Sans Medium"/>
                <a:cs typeface="Canva Sans Medium"/>
                <a:sym typeface="Canva Sans Medium"/>
              </a:rPr>
              <a:t> Architcure</a:t>
            </a:r>
          </a:p>
        </p:txBody>
      </p:sp>
      <p:sp>
        <p:nvSpPr>
          <p:cNvPr id="24" name="TextBox 24"/>
          <p:cNvSpPr txBox="1"/>
          <p:nvPr/>
        </p:nvSpPr>
        <p:spPr>
          <a:xfrm>
            <a:off x="9934919" y="6461647"/>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07</a:t>
            </a:r>
          </a:p>
        </p:txBody>
      </p:sp>
      <p:sp>
        <p:nvSpPr>
          <p:cNvPr id="25" name="Freeform 25"/>
          <p:cNvSpPr/>
          <p:nvPr/>
        </p:nvSpPr>
        <p:spPr>
          <a:xfrm>
            <a:off x="1133530" y="6172980"/>
            <a:ext cx="3621974" cy="2443186"/>
          </a:xfrm>
          <a:custGeom>
            <a:avLst/>
            <a:gdLst/>
            <a:ahLst/>
            <a:cxnLst/>
            <a:rect l="l" t="t" r="r" b="b"/>
            <a:pathLst>
              <a:path w="3621974" h="2443186">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6" name="TextBox 26"/>
          <p:cNvSpPr txBox="1"/>
          <p:nvPr/>
        </p:nvSpPr>
        <p:spPr>
          <a:xfrm>
            <a:off x="1249067" y="7693340"/>
            <a:ext cx="3589494" cy="495301"/>
          </a:xfrm>
          <a:prstGeom prst="rect">
            <a:avLst/>
          </a:prstGeom>
        </p:spPr>
        <p:txBody>
          <a:bodyPr lIns="0" tIns="0" rIns="0" bIns="0" rtlCol="0" anchor="t">
            <a:spAutoFit/>
          </a:bodyPr>
          <a:lstStyle/>
          <a:p>
            <a:pPr marL="0" lvl="0" indent="0" algn="ctr">
              <a:lnSpc>
                <a:spcPts val="4199"/>
              </a:lnSpc>
            </a:pPr>
            <a:r>
              <a:rPr lang="en-US" sz="2999" b="1">
                <a:solidFill>
                  <a:srgbClr val="FFFFFF"/>
                </a:solidFill>
                <a:latin typeface="Canva Sans Medium"/>
                <a:ea typeface="Canva Sans Medium"/>
                <a:cs typeface="Canva Sans Medium"/>
                <a:sym typeface="Canva Sans Medium"/>
              </a:rPr>
              <a:t>Survey</a:t>
            </a:r>
          </a:p>
        </p:txBody>
      </p:sp>
      <p:sp>
        <p:nvSpPr>
          <p:cNvPr id="27" name="TextBox 27"/>
          <p:cNvSpPr txBox="1"/>
          <p:nvPr/>
        </p:nvSpPr>
        <p:spPr>
          <a:xfrm>
            <a:off x="1819152" y="6461647"/>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96479" y="1923978"/>
          <a:ext cx="17495043" cy="5060614"/>
        </p:xfrm>
        <a:graphic>
          <a:graphicData uri="http://schemas.openxmlformats.org/drawingml/2006/table">
            <a:tbl>
              <a:tblPr/>
              <a:tblGrid>
                <a:gridCol w="3600228">
                  <a:extLst>
                    <a:ext uri="{9D8B030D-6E8A-4147-A177-3AD203B41FA5}">
                      <a16:colId xmlns:a16="http://schemas.microsoft.com/office/drawing/2014/main" val="20000"/>
                    </a:ext>
                  </a:extLst>
                </a:gridCol>
                <a:gridCol w="2790053">
                  <a:extLst>
                    <a:ext uri="{9D8B030D-6E8A-4147-A177-3AD203B41FA5}">
                      <a16:colId xmlns:a16="http://schemas.microsoft.com/office/drawing/2014/main" val="20001"/>
                    </a:ext>
                  </a:extLst>
                </a:gridCol>
                <a:gridCol w="3233637">
                  <a:extLst>
                    <a:ext uri="{9D8B030D-6E8A-4147-A177-3AD203B41FA5}">
                      <a16:colId xmlns:a16="http://schemas.microsoft.com/office/drawing/2014/main" val="20002"/>
                    </a:ext>
                  </a:extLst>
                </a:gridCol>
                <a:gridCol w="3344533">
                  <a:extLst>
                    <a:ext uri="{9D8B030D-6E8A-4147-A177-3AD203B41FA5}">
                      <a16:colId xmlns:a16="http://schemas.microsoft.com/office/drawing/2014/main" val="20003"/>
                    </a:ext>
                  </a:extLst>
                </a:gridCol>
                <a:gridCol w="1953878">
                  <a:extLst>
                    <a:ext uri="{9D8B030D-6E8A-4147-A177-3AD203B41FA5}">
                      <a16:colId xmlns:a16="http://schemas.microsoft.com/office/drawing/2014/main" val="20004"/>
                    </a:ext>
                  </a:extLst>
                </a:gridCol>
                <a:gridCol w="2572714">
                  <a:extLst>
                    <a:ext uri="{9D8B030D-6E8A-4147-A177-3AD203B41FA5}">
                      <a16:colId xmlns:a16="http://schemas.microsoft.com/office/drawing/2014/main" val="20005"/>
                    </a:ext>
                  </a:extLst>
                </a:gridCol>
              </a:tblGrid>
              <a:tr h="903095">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Models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1910807">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[1]</a:t>
                      </a:r>
                      <a:r>
                        <a:rPr lang="en-US" sz="1899" b="1" u="sng">
                          <a:solidFill>
                            <a:srgbClr val="FCFCFC"/>
                          </a:solidFill>
                          <a:latin typeface="Canva Sans Bold"/>
                          <a:ea typeface="Canva Sans Bold"/>
                          <a:cs typeface="Canva Sans Bold"/>
                          <a:sym typeface="Canva Sans Bold"/>
                          <a:hlinkClick r:id="rId3" action="ppaction://hlinksldjump"/>
                        </a:rPr>
                        <a:t> </a:t>
                      </a:r>
                      <a:r>
                        <a:rPr lang="en-US" sz="1899" b="1" strike="noStrike">
                          <a:solidFill>
                            <a:srgbClr val="FCFCFC"/>
                          </a:solidFill>
                          <a:latin typeface="Canva Sans Bold"/>
                          <a:ea typeface="Canva Sans Bold"/>
                          <a:cs typeface="Canva Sans Bold"/>
                          <a:sym typeface="Canva Sans Bold"/>
                        </a:rPr>
                        <a:t>Profile to Frontal Face Recognition in the Wild</a:t>
                      </a:r>
                      <a:endParaRPr lang="en-US" sz="1100"/>
                    </a:p>
                    <a:p>
                      <a:pPr marL="0" lvl="0" indent="0" algn="ctr">
                        <a:lnSpc>
                          <a:spcPts val="2659"/>
                        </a:lnSpc>
                        <a:spcBef>
                          <a:spcPct val="0"/>
                        </a:spcBef>
                      </a:pPr>
                      <a:r>
                        <a:rPr lang="en-US" sz="1899" b="1" strike="noStrike">
                          <a:solidFill>
                            <a:srgbClr val="FCFCFC"/>
                          </a:solidFill>
                          <a:latin typeface="Canva Sans Bold"/>
                          <a:ea typeface="Canva Sans Bold"/>
                          <a:cs typeface="Canva Sans Bold"/>
                          <a:sym typeface="Canva Sans Bold"/>
                        </a:rPr>
                        <a:t>Using Coupled Conditional GAN</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rowSpan="2">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Images cropped and normalized; pose-specific templates created</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ResNet-18 encoder with U-Net decoder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Coupled Conditional GAN (cpGAN)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Improved GAR at FAR of 0.01 to 93.8%</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1"/>
                  </a:ext>
                </a:extLst>
              </a:tr>
              <a:tr h="2246711">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[2] </a:t>
                      </a:r>
                      <a:r>
                        <a:rPr lang="en-US" sz="1899" b="1" u="none" strike="noStrike">
                          <a:solidFill>
                            <a:srgbClr val="FCFCFC"/>
                          </a:solidFill>
                          <a:latin typeface="Canva Sans Bold"/>
                          <a:ea typeface="Canva Sans Bold"/>
                          <a:cs typeface="Canva Sans Bold"/>
                          <a:sym typeface="Canva Sans Bold"/>
                        </a:rPr>
                        <a:t>VGGFace2: A Dataset for Recognizing Faces Across Pose and Age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 cropping, resizing, normalization, and face alignment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ResNet-50 pre-trained on ImageNet for feature embeddings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CNN-based models such as ResNet-50, SENet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State-of-the-art performance on IJB-A, IJB-B, and IJB-C benchmarks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2"/>
                  </a:ext>
                </a:extLst>
              </a:tr>
            </a:tbl>
          </a:graphicData>
        </a:graphic>
      </p:graphicFrame>
      <p:sp>
        <p:nvSpPr>
          <p:cNvPr id="7" name="TextBox 7"/>
          <p:cNvSpPr txBox="1"/>
          <p:nvPr/>
        </p:nvSpPr>
        <p:spPr>
          <a:xfrm>
            <a:off x="4816197" y="369164"/>
            <a:ext cx="8655606" cy="920102"/>
          </a:xfrm>
          <a:prstGeom prst="rect">
            <a:avLst/>
          </a:prstGeom>
        </p:spPr>
        <p:txBody>
          <a:bodyPr lIns="0" tIns="0" rIns="0" bIns="0" rtlCol="0" anchor="t">
            <a:spAutoFit/>
          </a:bodyPr>
          <a:lstStyle/>
          <a:p>
            <a:pPr algn="ctr">
              <a:lnSpc>
                <a:spcPts val="7560"/>
              </a:lnSpc>
            </a:pPr>
            <a:r>
              <a:rPr lang="en-US" sz="5400" b="1">
                <a:solidFill>
                  <a:srgbClr val="FFFFFF"/>
                </a:solidFill>
                <a:latin typeface="Canva Sans Bold"/>
                <a:ea typeface="Canva Sans Bold"/>
                <a:cs typeface="Canva Sans Bold"/>
                <a:sym typeface="Canva Sans Bold"/>
              </a:rPr>
              <a:t>Facial Recognition Survey</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51849" y="443670"/>
          <a:ext cx="17584302" cy="9399661"/>
        </p:xfrm>
        <a:graphic>
          <a:graphicData uri="http://schemas.openxmlformats.org/drawingml/2006/table">
            <a:tbl>
              <a:tblPr/>
              <a:tblGrid>
                <a:gridCol w="3984849">
                  <a:extLst>
                    <a:ext uri="{9D8B030D-6E8A-4147-A177-3AD203B41FA5}">
                      <a16:colId xmlns:a16="http://schemas.microsoft.com/office/drawing/2014/main" val="20000"/>
                    </a:ext>
                  </a:extLst>
                </a:gridCol>
                <a:gridCol w="2719891">
                  <a:extLst>
                    <a:ext uri="{9D8B030D-6E8A-4147-A177-3AD203B41FA5}">
                      <a16:colId xmlns:a16="http://schemas.microsoft.com/office/drawing/2014/main" val="20001"/>
                    </a:ext>
                  </a:extLst>
                </a:gridCol>
                <a:gridCol w="2719891">
                  <a:extLst>
                    <a:ext uri="{9D8B030D-6E8A-4147-A177-3AD203B41FA5}">
                      <a16:colId xmlns:a16="http://schemas.microsoft.com/office/drawing/2014/main" val="20002"/>
                    </a:ext>
                  </a:extLst>
                </a:gridCol>
                <a:gridCol w="2719891">
                  <a:extLst>
                    <a:ext uri="{9D8B030D-6E8A-4147-A177-3AD203B41FA5}">
                      <a16:colId xmlns:a16="http://schemas.microsoft.com/office/drawing/2014/main" val="20003"/>
                    </a:ext>
                  </a:extLst>
                </a:gridCol>
                <a:gridCol w="2438789">
                  <a:extLst>
                    <a:ext uri="{9D8B030D-6E8A-4147-A177-3AD203B41FA5}">
                      <a16:colId xmlns:a16="http://schemas.microsoft.com/office/drawing/2014/main" val="20004"/>
                    </a:ext>
                  </a:extLst>
                </a:gridCol>
                <a:gridCol w="3000992">
                  <a:extLst>
                    <a:ext uri="{9D8B030D-6E8A-4147-A177-3AD203B41FA5}">
                      <a16:colId xmlns:a16="http://schemas.microsoft.com/office/drawing/2014/main" val="20005"/>
                    </a:ext>
                  </a:extLst>
                </a:gridCol>
              </a:tblGrid>
              <a:tr h="1286737">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Models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3596926">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[3]</a:t>
                      </a:r>
                      <a:r>
                        <a:rPr lang="en-US" sz="1899" b="1">
                          <a:solidFill>
                            <a:srgbClr val="FCFCFC"/>
                          </a:solidFill>
                          <a:latin typeface="Canva Sans Bold"/>
                          <a:ea typeface="Canva Sans Bold"/>
                          <a:cs typeface="Canva Sans Bold"/>
                          <a:sym typeface="Canva Sans Bold"/>
                        </a:rPr>
                        <a:t> </a:t>
                      </a:r>
                      <a:r>
                        <a:rPr lang="en-US" sz="1899" b="1" strike="noStrike">
                          <a:solidFill>
                            <a:srgbClr val="FCFCFC"/>
                          </a:solidFill>
                          <a:latin typeface="Canva Sans Bold"/>
                          <a:ea typeface="Canva Sans Bold"/>
                          <a:cs typeface="Canva Sans Bold"/>
                          <a:sym typeface="Canva Sans Bold"/>
                        </a:rPr>
                        <a:t>Learning Face Representation from Scratch by Dong Yi et al.</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rowSpan="2">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CASIA-WebFace</a:t>
                      </a:r>
                      <a:endParaRPr lang="en-US" sz="1100"/>
                    </a:p>
                    <a:p>
                      <a:pPr marL="0" lvl="0" indent="0" algn="ctr">
                        <a:lnSpc>
                          <a:spcPts val="2659"/>
                        </a:lnSpc>
                        <a:spcBef>
                          <a:spcPct val="0"/>
                        </a:spcBef>
                      </a:pPr>
                      <a:endParaRPr lang="en-US" sz="1100"/>
                    </a:p>
                    <a:p>
                      <a:pPr marL="0" lvl="0" indent="0" algn="ctr">
                        <a:lnSpc>
                          <a:spcPts val="2659"/>
                        </a:lnSpc>
                        <a:spcBef>
                          <a:spcPct val="0"/>
                        </a:spcBef>
                      </a:pP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Face alignment, normalization, and cropping</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Deep feature extraction using CNNs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 </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97.3% accuracy on LFW benchmark</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1"/>
                  </a:ext>
                </a:extLst>
              </a:tr>
              <a:tr h="2257999">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[4]</a:t>
                      </a:r>
                      <a:r>
                        <a:rPr lang="en-US" sz="1899" b="1">
                          <a:solidFill>
                            <a:srgbClr val="FCFCFC"/>
                          </a:solidFill>
                          <a:latin typeface="Canva Sans Bold"/>
                          <a:ea typeface="Canva Sans Bold"/>
                          <a:cs typeface="Canva Sans Bold"/>
                          <a:sym typeface="Canva Sans Bold"/>
                        </a:rPr>
                        <a:t> </a:t>
                      </a:r>
                      <a:r>
                        <a:rPr lang="en-US" sz="1899" b="1" u="none" strike="noStrike">
                          <a:solidFill>
                            <a:srgbClr val="FCFCFC"/>
                          </a:solidFill>
                          <a:latin typeface="Canva Sans Bold"/>
                          <a:ea typeface="Canva Sans Bold"/>
                          <a:cs typeface="Canva Sans Bold"/>
                          <a:sym typeface="Canva Sans Bold"/>
                        </a:rPr>
                        <a:t>Learning Robust Deep Face Representation by Xiang Wu</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CASIA-WebFace</a:t>
                      </a:r>
                      <a:endParaRPr lang="en-US" sz="1100"/>
                    </a:p>
                    <a:p>
                      <a:pPr marL="0" lvl="0" indent="0" algn="ctr">
                        <a:lnSpc>
                          <a:spcPts val="2659"/>
                        </a:lnSpc>
                        <a:spcBef>
                          <a:spcPct val="0"/>
                        </a:spcBef>
                      </a:pPr>
                      <a:endParaRPr lang="en-US" sz="1100"/>
                    </a:p>
                    <a:p>
                      <a:pPr marL="0" lvl="0" indent="0" algn="ctr">
                        <a:lnSpc>
                          <a:spcPts val="2659"/>
                        </a:lnSpc>
                        <a:spcBef>
                          <a:spcPct val="0"/>
                        </a:spcBef>
                      </a:pP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Face alignment, normalization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Feature embeddings using CNN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CNN-based model with robust representation learning</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98.4% accuracy on LFW benchmark</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2"/>
                  </a:ext>
                </a:extLst>
              </a:tr>
              <a:tr h="2257999">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[5]</a:t>
                      </a:r>
                      <a:r>
                        <a:rPr lang="en-US" sz="1899" b="1">
                          <a:solidFill>
                            <a:srgbClr val="FCFCFC"/>
                          </a:solidFill>
                          <a:latin typeface="Canva Sans Bold"/>
                          <a:ea typeface="Canva Sans Bold"/>
                          <a:cs typeface="Canva Sans Bold"/>
                          <a:sym typeface="Canva Sans Bold"/>
                        </a:rPr>
                        <a:t> </a:t>
                      </a:r>
                      <a:r>
                        <a:rPr lang="en-US" sz="1899" b="1" u="none" strike="noStrike">
                          <a:solidFill>
                            <a:srgbClr val="FCFCFC"/>
                          </a:solidFill>
                          <a:latin typeface="Canva Sans Bold"/>
                          <a:ea typeface="Canva Sans Bold"/>
                          <a:cs typeface="Canva Sans Bold"/>
                          <a:sym typeface="Canva Sans Bold"/>
                        </a:rPr>
                        <a:t>Voting System Using Blockchain (Face Recognition) – IRJET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Custom voter face dataset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Image resizing, normalization, and face alignment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Facial embeddings using CNN (e.g., FaceNet)</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Convolutional Neural Networks (CNN)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authentication accuracy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B4E7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70080" y="0"/>
            <a:ext cx="21086682" cy="10287000"/>
            <a:chOff x="0" y="0"/>
            <a:chExt cx="5553694" cy="2709333"/>
          </a:xfrm>
        </p:grpSpPr>
        <p:sp>
          <p:nvSpPr>
            <p:cNvPr id="4" name="Freeform 4"/>
            <p:cNvSpPr/>
            <p:nvPr/>
          </p:nvSpPr>
          <p:spPr>
            <a:xfrm>
              <a:off x="0" y="0"/>
              <a:ext cx="5553694" cy="2709333"/>
            </a:xfrm>
            <a:custGeom>
              <a:avLst/>
              <a:gdLst/>
              <a:ahLst/>
              <a:cxnLst/>
              <a:rect l="l" t="t" r="r" b="b"/>
              <a:pathLst>
                <a:path w="5553694" h="2709333">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txBody>
            <a:bodyPr/>
            <a:lstStyle/>
            <a:p>
              <a:endParaRPr lang="en-US"/>
            </a:p>
          </p:txBody>
        </p:sp>
        <p:sp>
          <p:nvSpPr>
            <p:cNvPr id="5" name="TextBox 5"/>
            <p:cNvSpPr txBox="1"/>
            <p:nvPr/>
          </p:nvSpPr>
          <p:spPr>
            <a:xfrm>
              <a:off x="0" y="-38100"/>
              <a:ext cx="5553694" cy="2747433"/>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396479" y="1780104"/>
          <a:ext cx="17495043" cy="8195704"/>
        </p:xfrm>
        <a:graphic>
          <a:graphicData uri="http://schemas.openxmlformats.org/drawingml/2006/table">
            <a:tbl>
              <a:tblPr/>
              <a:tblGrid>
                <a:gridCol w="2915840">
                  <a:extLst>
                    <a:ext uri="{9D8B030D-6E8A-4147-A177-3AD203B41FA5}">
                      <a16:colId xmlns:a16="http://schemas.microsoft.com/office/drawing/2014/main" val="20000"/>
                    </a:ext>
                  </a:extLst>
                </a:gridCol>
                <a:gridCol w="2915840">
                  <a:extLst>
                    <a:ext uri="{9D8B030D-6E8A-4147-A177-3AD203B41FA5}">
                      <a16:colId xmlns:a16="http://schemas.microsoft.com/office/drawing/2014/main" val="20001"/>
                    </a:ext>
                  </a:extLst>
                </a:gridCol>
                <a:gridCol w="2915840">
                  <a:extLst>
                    <a:ext uri="{9D8B030D-6E8A-4147-A177-3AD203B41FA5}">
                      <a16:colId xmlns:a16="http://schemas.microsoft.com/office/drawing/2014/main" val="20002"/>
                    </a:ext>
                  </a:extLst>
                </a:gridCol>
                <a:gridCol w="2915840">
                  <a:extLst>
                    <a:ext uri="{9D8B030D-6E8A-4147-A177-3AD203B41FA5}">
                      <a16:colId xmlns:a16="http://schemas.microsoft.com/office/drawing/2014/main" val="20003"/>
                    </a:ext>
                  </a:extLst>
                </a:gridCol>
                <a:gridCol w="2915840">
                  <a:extLst>
                    <a:ext uri="{9D8B030D-6E8A-4147-A177-3AD203B41FA5}">
                      <a16:colId xmlns:a16="http://schemas.microsoft.com/office/drawing/2014/main" val="20004"/>
                    </a:ext>
                  </a:extLst>
                </a:gridCol>
                <a:gridCol w="2915840">
                  <a:extLst>
                    <a:ext uri="{9D8B030D-6E8A-4147-A177-3AD203B41FA5}">
                      <a16:colId xmlns:a16="http://schemas.microsoft.com/office/drawing/2014/main" val="20005"/>
                    </a:ext>
                  </a:extLst>
                </a:gridCol>
              </a:tblGrid>
              <a:tr h="909101">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Publication Year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Blockchain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Smart Contract Language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Blockchain Layer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Limitations</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0"/>
                  </a:ext>
                </a:extLst>
              </a:tr>
              <a:tr h="1578965">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[6]</a:t>
                      </a:r>
                      <a:r>
                        <a:rPr lang="en-US" sz="1899" b="1">
                          <a:solidFill>
                            <a:srgbClr val="FCFCFC"/>
                          </a:solidFill>
                          <a:latin typeface="Canva Sans Bold"/>
                          <a:ea typeface="Canva Sans Bold"/>
                          <a:cs typeface="Canva Sans Bold"/>
                          <a:sym typeface="Canva Sans Bold"/>
                        </a:rPr>
                        <a:t> E-Voting using Blockchain: Moving Away from the Ballot Paper</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rowSpan="5">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1"/>
                  </a:ext>
                </a:extLst>
              </a:tr>
              <a:tr h="1578965">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[7]</a:t>
                      </a:r>
                      <a:r>
                        <a:rPr lang="en-US" sz="1899" b="1">
                          <a:solidFill>
                            <a:srgbClr val="FCFCFC"/>
                          </a:solidFill>
                          <a:latin typeface="Canva Sans Bold"/>
                          <a:ea typeface="Canva Sans Bold"/>
                          <a:cs typeface="Canva Sans Bold"/>
                          <a:sym typeface="Canva Sans Bold"/>
                        </a:rPr>
                        <a:t> Blockchain-Based Electronic Voting: A Secure and Transparent Solution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2"/>
                  </a:ext>
                </a:extLst>
              </a:tr>
              <a:tr h="1442320">
                <a:tc>
                  <a:txBody>
                    <a:bodyPr/>
                    <a:lstStyle/>
                    <a:p>
                      <a:pPr marL="0" lvl="0" indent="0" algn="ctr">
                        <a:lnSpc>
                          <a:spcPts val="2659"/>
                        </a:lnSpc>
                        <a:spcBef>
                          <a:spcPct val="0"/>
                        </a:spcBef>
                        <a:defRPr/>
                      </a:pPr>
                      <a:r>
                        <a:rPr lang="en-US" sz="1899" b="1">
                          <a:solidFill>
                            <a:srgbClr val="FCFCFC"/>
                          </a:solidFill>
                          <a:latin typeface="Canva Sans Bold"/>
                          <a:ea typeface="Canva Sans Bold"/>
                          <a:cs typeface="Canva Sans Bold"/>
                          <a:sym typeface="Canva Sans Bold"/>
                          <a:hlinkClick r:id="rId3" action="ppaction://hlinksldjump"/>
                        </a:rPr>
                        <a:t>[8] </a:t>
                      </a:r>
                      <a:r>
                        <a:rPr lang="en-US" sz="1899" b="1">
                          <a:solidFill>
                            <a:srgbClr val="FCFCFC"/>
                          </a:solidFill>
                          <a:latin typeface="Canva Sans Bold"/>
                          <a:ea typeface="Canva Sans Bold"/>
                          <a:cs typeface="Canva Sans Bold"/>
                          <a:sym typeface="Canva Sans Bold"/>
                        </a:rPr>
                        <a:t>Blockchain-Based E-Voting System with Face Recognition</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3"/>
                  </a:ext>
                </a:extLst>
              </a:tr>
              <a:tr h="1442320">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[9]</a:t>
                      </a:r>
                      <a:r>
                        <a:rPr lang="en-US" sz="1899" b="1">
                          <a:solidFill>
                            <a:srgbClr val="FCFCFC"/>
                          </a:solidFill>
                          <a:latin typeface="Canva Sans Bold"/>
                          <a:ea typeface="Canva Sans Bold"/>
                          <a:cs typeface="Canva Sans Bold"/>
                          <a:sym typeface="Canva Sans Bold"/>
                        </a:rPr>
                        <a:t> A Blockchain-based Electronic Voting System: EtherVote</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4"/>
                  </a:ext>
                </a:extLst>
              </a:tr>
              <a:tr h="1244033">
                <a:tc>
                  <a:txBody>
                    <a:bodyPr/>
                    <a:lstStyle/>
                    <a:p>
                      <a:pPr marL="0" lvl="0" indent="0" algn="ctr">
                        <a:lnSpc>
                          <a:spcPts val="2659"/>
                        </a:lnSpc>
                        <a:spcBef>
                          <a:spcPct val="0"/>
                        </a:spcBef>
                        <a:defRPr/>
                      </a:pPr>
                      <a:r>
                        <a:rPr lang="en-US" sz="1899" b="1" u="sng">
                          <a:solidFill>
                            <a:srgbClr val="FCFCFC"/>
                          </a:solidFill>
                          <a:latin typeface="Canva Sans Bold"/>
                          <a:ea typeface="Canva Sans Bold"/>
                          <a:cs typeface="Canva Sans Bold"/>
                          <a:sym typeface="Canva Sans Bold"/>
                          <a:hlinkClick r:id="rId3" action="ppaction://hlinksldjump"/>
                        </a:rPr>
                        <a:t>[10]</a:t>
                      </a:r>
                      <a:r>
                        <a:rPr lang="en-US" sz="1899" b="1">
                          <a:solidFill>
                            <a:srgbClr val="FCFCFC"/>
                          </a:solidFill>
                          <a:latin typeface="Canva Sans Bold"/>
                          <a:ea typeface="Canva Sans Bold"/>
                          <a:cs typeface="Canva Sans Bold"/>
                          <a:sym typeface="Canva Sans Bold"/>
                        </a:rPr>
                        <a:t> A Privacy-Preserving Blockchain-based E-voting System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2023</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Layer 1</a:t>
                      </a:r>
                      <a:endParaRPr lang="en-US" sz="1100"/>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tc vMerge="1">
                  <a:txBody>
                    <a:bodyPr/>
                    <a:lstStyle/>
                    <a:p>
                      <a:pPr marL="0" lvl="0" indent="0" algn="ctr">
                        <a:lnSpc>
                          <a:spcPts val="2659"/>
                        </a:lnSpc>
                        <a:spcBef>
                          <a:spcPct val="0"/>
                        </a:spcBef>
                        <a:defRPr/>
                      </a:pPr>
                      <a:r>
                        <a:rPr lang="en-US" sz="1899" b="1" u="none" strike="noStrike">
                          <a:solidFill>
                            <a:srgbClr val="FCFCFC"/>
                          </a:solidFill>
                          <a:latin typeface="Canva Sans Bold"/>
                          <a:ea typeface="Canva Sans Bold"/>
                          <a:cs typeface="Canva Sans Bold"/>
                          <a:sym typeface="Canva Sans Bold"/>
                        </a:rPr>
                        <a:t>High computational cost,</a:t>
                      </a:r>
                      <a:endParaRPr lang="en-US" sz="1100"/>
                    </a:p>
                    <a:p>
                      <a:pPr marL="0" lvl="0" indent="0" algn="ctr">
                        <a:lnSpc>
                          <a:spcPts val="2659"/>
                        </a:lnSpc>
                        <a:spcBef>
                          <a:spcPct val="0"/>
                        </a:spcBef>
                      </a:pPr>
                      <a:r>
                        <a:rPr lang="en-US" sz="1899" b="1" u="none" strike="noStrike">
                          <a:solidFill>
                            <a:srgbClr val="FCFCFC"/>
                          </a:solidFill>
                          <a:latin typeface="Canva Sans Bold"/>
                          <a:ea typeface="Canva Sans Bold"/>
                          <a:cs typeface="Canva Sans Bold"/>
                          <a:sym typeface="Canva Sans Bold"/>
                        </a:rPr>
                        <a:t> scalability concerns</a:t>
                      </a:r>
                    </a:p>
                  </a:txBody>
                  <a:tcPr marL="76200" marR="76200" marT="76200" marB="762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E4A74"/>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6043771" y="369164"/>
            <a:ext cx="6200458" cy="920102"/>
          </a:xfrm>
          <a:prstGeom prst="rect">
            <a:avLst/>
          </a:prstGeom>
        </p:spPr>
        <p:txBody>
          <a:bodyPr lIns="0" tIns="0" rIns="0" bIns="0" rtlCol="0" anchor="t">
            <a:spAutoFit/>
          </a:bodyPr>
          <a:lstStyle/>
          <a:p>
            <a:pPr algn="ctr">
              <a:lnSpc>
                <a:spcPts val="7560"/>
              </a:lnSpc>
            </a:pPr>
            <a:r>
              <a:rPr lang="en-US" sz="5400" b="1">
                <a:solidFill>
                  <a:srgbClr val="FFFFFF"/>
                </a:solidFill>
                <a:latin typeface="Canva Sans Bold"/>
                <a:ea typeface="Canva Sans Bold"/>
                <a:cs typeface="Canva Sans Bold"/>
                <a:sym typeface="Canva Sans Bold"/>
              </a:rPr>
              <a:t>Blockchain Survey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380690" y="1028700"/>
            <a:ext cx="8202350" cy="8229600"/>
          </a:xfrm>
          <a:custGeom>
            <a:avLst/>
            <a:gdLst/>
            <a:ahLst/>
            <a:cxnLst/>
            <a:rect l="l" t="t" r="r" b="b"/>
            <a:pathLst>
              <a:path w="8202350" h="8229600">
                <a:moveTo>
                  <a:pt x="0" y="0"/>
                </a:moveTo>
                <a:lnTo>
                  <a:pt x="8202350" y="0"/>
                </a:lnTo>
                <a:lnTo>
                  <a:pt x="8202350" y="8229600"/>
                </a:lnTo>
                <a:lnTo>
                  <a:pt x="0" y="82296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677228"/>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id="8" name="TextBox 8"/>
          <p:cNvSpPr txBox="1"/>
          <p:nvPr/>
        </p:nvSpPr>
        <p:spPr>
          <a:xfrm>
            <a:off x="356037" y="3118402"/>
            <a:ext cx="8024653" cy="2019973"/>
          </a:xfrm>
          <a:prstGeom prst="rect">
            <a:avLst/>
          </a:prstGeom>
        </p:spPr>
        <p:txBody>
          <a:bodyPr lIns="0" tIns="0" rIns="0" bIns="0" rtlCol="0" anchor="t">
            <a:spAutoFit/>
          </a:bodyPr>
          <a:lstStyle/>
          <a:p>
            <a:pPr algn="ctr">
              <a:lnSpc>
                <a:spcPts val="5438"/>
              </a:lnSpc>
            </a:pPr>
            <a:r>
              <a:rPr lang="en-US" sz="4028" b="1" spc="241">
                <a:solidFill>
                  <a:srgbClr val="FFFFFF"/>
                </a:solidFill>
                <a:latin typeface="Canva Sans Bold"/>
                <a:ea typeface="Canva Sans Bold"/>
                <a:cs typeface="Canva Sans Bold"/>
                <a:sym typeface="Canva Sans Bold"/>
              </a:rPr>
              <a:t>zk-Sync </a:t>
            </a:r>
          </a:p>
          <a:p>
            <a:pPr algn="ctr">
              <a:lnSpc>
                <a:spcPts val="5438"/>
              </a:lnSpc>
            </a:pPr>
            <a:r>
              <a:rPr lang="en-US" sz="4028" b="1" spc="241">
                <a:solidFill>
                  <a:srgbClr val="FFFFFF"/>
                </a:solidFill>
                <a:latin typeface="Canva Sans Bold"/>
                <a:ea typeface="Canva Sans Bold"/>
                <a:cs typeface="Canva Sans Bold"/>
                <a:sym typeface="Canva Sans Bold"/>
              </a:rPr>
              <a:t>VS</a:t>
            </a:r>
          </a:p>
          <a:p>
            <a:pPr marL="0" lvl="0" indent="0" algn="ctr">
              <a:lnSpc>
                <a:spcPts val="5438"/>
              </a:lnSpc>
              <a:spcBef>
                <a:spcPct val="0"/>
              </a:spcBef>
            </a:pPr>
            <a:r>
              <a:rPr lang="en-US" sz="4028" b="1" spc="241">
                <a:solidFill>
                  <a:srgbClr val="FFFFFF"/>
                </a:solidFill>
                <a:latin typeface="Canva Sans Bold"/>
                <a:ea typeface="Canva Sans Bold"/>
                <a:cs typeface="Canva Sans Bold"/>
                <a:sym typeface="Canva Sans Bold"/>
              </a:rPr>
              <a:t>Ethereum Mainnet</a:t>
            </a:r>
          </a:p>
        </p:txBody>
      </p:sp>
      <p:sp>
        <p:nvSpPr>
          <p:cNvPr id="9" name="Freeform 9"/>
          <p:cNvSpPr/>
          <p:nvPr/>
        </p:nvSpPr>
        <p:spPr>
          <a:xfrm>
            <a:off x="521804" y="5720539"/>
            <a:ext cx="2830397" cy="3970113"/>
          </a:xfrm>
          <a:custGeom>
            <a:avLst/>
            <a:gdLst/>
            <a:ahLst/>
            <a:cxnLst/>
            <a:rect l="l" t="t" r="r" b="b"/>
            <a:pathLst>
              <a:path w="2830397" h="3970113">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b="-52972"/>
            </a:stretch>
          </a:blipFill>
          <a:ln cap="sq">
            <a:noFill/>
            <a:prstDash val="solid"/>
            <a:miter/>
          </a:ln>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380690" y="1028700"/>
            <a:ext cx="8202350" cy="8229600"/>
          </a:xfrm>
          <a:custGeom>
            <a:avLst/>
            <a:gdLst/>
            <a:ahLst/>
            <a:cxnLst/>
            <a:rect l="l" t="t" r="r" b="b"/>
            <a:pathLst>
              <a:path w="8202350" h="8229600">
                <a:moveTo>
                  <a:pt x="0" y="0"/>
                </a:moveTo>
                <a:lnTo>
                  <a:pt x="8202350" y="0"/>
                </a:lnTo>
                <a:lnTo>
                  <a:pt x="8202350" y="8229600"/>
                </a:lnTo>
                <a:lnTo>
                  <a:pt x="0" y="82296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677228"/>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id="8" name="TextBox 8"/>
          <p:cNvSpPr txBox="1"/>
          <p:nvPr/>
        </p:nvSpPr>
        <p:spPr>
          <a:xfrm>
            <a:off x="356037" y="3118402"/>
            <a:ext cx="8024653" cy="2019973"/>
          </a:xfrm>
          <a:prstGeom prst="rect">
            <a:avLst/>
          </a:prstGeom>
        </p:spPr>
        <p:txBody>
          <a:bodyPr lIns="0" tIns="0" rIns="0" bIns="0" rtlCol="0" anchor="t">
            <a:spAutoFit/>
          </a:bodyPr>
          <a:lstStyle/>
          <a:p>
            <a:pPr algn="ctr">
              <a:lnSpc>
                <a:spcPts val="5438"/>
              </a:lnSpc>
            </a:pPr>
            <a:r>
              <a:rPr lang="en-US" sz="4028" b="1" spc="241">
                <a:solidFill>
                  <a:srgbClr val="FFFFFF"/>
                </a:solidFill>
                <a:latin typeface="Canva Sans Bold"/>
                <a:ea typeface="Canva Sans Bold"/>
                <a:cs typeface="Canva Sans Bold"/>
                <a:sym typeface="Canva Sans Bold"/>
              </a:rPr>
              <a:t>zk-Sync </a:t>
            </a:r>
          </a:p>
          <a:p>
            <a:pPr algn="ctr">
              <a:lnSpc>
                <a:spcPts val="5438"/>
              </a:lnSpc>
            </a:pPr>
            <a:r>
              <a:rPr lang="en-US" sz="4028" b="1" spc="241">
                <a:solidFill>
                  <a:srgbClr val="FFFFFF"/>
                </a:solidFill>
                <a:latin typeface="Canva Sans Bold"/>
                <a:ea typeface="Canva Sans Bold"/>
                <a:cs typeface="Canva Sans Bold"/>
                <a:sym typeface="Canva Sans Bold"/>
              </a:rPr>
              <a:t>VS</a:t>
            </a:r>
          </a:p>
          <a:p>
            <a:pPr marL="0" lvl="0" indent="0" algn="ctr">
              <a:lnSpc>
                <a:spcPts val="5438"/>
              </a:lnSpc>
              <a:spcBef>
                <a:spcPct val="0"/>
              </a:spcBef>
            </a:pPr>
            <a:r>
              <a:rPr lang="en-US" sz="4028" b="1" spc="241">
                <a:solidFill>
                  <a:srgbClr val="FFFFFF"/>
                </a:solidFill>
                <a:latin typeface="Canva Sans Bold"/>
                <a:ea typeface="Canva Sans Bold"/>
                <a:cs typeface="Canva Sans Bold"/>
                <a:sym typeface="Canva Sans Bold"/>
              </a:rPr>
              <a:t>Ethereum Mainnet</a:t>
            </a:r>
          </a:p>
        </p:txBody>
      </p:sp>
      <p:grpSp>
        <p:nvGrpSpPr>
          <p:cNvPr id="9" name="Group 9"/>
          <p:cNvGrpSpPr/>
          <p:nvPr/>
        </p:nvGrpSpPr>
        <p:grpSpPr>
          <a:xfrm>
            <a:off x="8380690" y="3384640"/>
            <a:ext cx="8202350" cy="5053688"/>
            <a:chOff x="0" y="0"/>
            <a:chExt cx="2160290" cy="1331012"/>
          </a:xfrm>
        </p:grpSpPr>
        <p:sp>
          <p:nvSpPr>
            <p:cNvPr id="10" name="Freeform 10"/>
            <p:cNvSpPr/>
            <p:nvPr/>
          </p:nvSpPr>
          <p:spPr>
            <a:xfrm>
              <a:off x="0" y="0"/>
              <a:ext cx="2160290" cy="1331012"/>
            </a:xfrm>
            <a:custGeom>
              <a:avLst/>
              <a:gdLst/>
              <a:ahLst/>
              <a:cxnLst/>
              <a:rect l="l" t="t" r="r" b="b"/>
              <a:pathLst>
                <a:path w="2160290" h="1331012">
                  <a:moveTo>
                    <a:pt x="0" y="0"/>
                  </a:moveTo>
                  <a:lnTo>
                    <a:pt x="2160290" y="0"/>
                  </a:lnTo>
                  <a:lnTo>
                    <a:pt x="2160290" y="1331012"/>
                  </a:lnTo>
                  <a:lnTo>
                    <a:pt x="0" y="1331012"/>
                  </a:lnTo>
                  <a:close/>
                </a:path>
              </a:pathLst>
            </a:custGeom>
            <a:solidFill>
              <a:srgbClr val="1D1A1F">
                <a:alpha val="89804"/>
              </a:srgbClr>
            </a:solidFill>
          </p:spPr>
          <p:txBody>
            <a:bodyPr/>
            <a:lstStyle/>
            <a:p>
              <a:endParaRPr lang="en-US"/>
            </a:p>
          </p:txBody>
        </p:sp>
        <p:sp>
          <p:nvSpPr>
            <p:cNvPr id="11" name="TextBox 11"/>
            <p:cNvSpPr txBox="1"/>
            <p:nvPr/>
          </p:nvSpPr>
          <p:spPr>
            <a:xfrm>
              <a:off x="0" y="-38100"/>
              <a:ext cx="2160290" cy="136911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380690" y="1028700"/>
            <a:ext cx="8202350" cy="1487295"/>
            <a:chOff x="0" y="0"/>
            <a:chExt cx="2160290" cy="391716"/>
          </a:xfrm>
        </p:grpSpPr>
        <p:sp>
          <p:nvSpPr>
            <p:cNvPr id="13" name="Freeform 13"/>
            <p:cNvSpPr/>
            <p:nvPr/>
          </p:nvSpPr>
          <p:spPr>
            <a:xfrm>
              <a:off x="0" y="0"/>
              <a:ext cx="2160290" cy="391716"/>
            </a:xfrm>
            <a:custGeom>
              <a:avLst/>
              <a:gdLst/>
              <a:ahLst/>
              <a:cxnLst/>
              <a:rect l="l" t="t" r="r" b="b"/>
              <a:pathLst>
                <a:path w="2160290" h="391716">
                  <a:moveTo>
                    <a:pt x="0" y="0"/>
                  </a:moveTo>
                  <a:lnTo>
                    <a:pt x="2160290" y="0"/>
                  </a:lnTo>
                  <a:lnTo>
                    <a:pt x="2160290" y="391716"/>
                  </a:lnTo>
                  <a:lnTo>
                    <a:pt x="0" y="391716"/>
                  </a:lnTo>
                  <a:close/>
                </a:path>
              </a:pathLst>
            </a:custGeom>
            <a:solidFill>
              <a:srgbClr val="1D1A1F">
                <a:alpha val="89804"/>
              </a:srgbClr>
            </a:solidFill>
          </p:spPr>
          <p:txBody>
            <a:bodyPr/>
            <a:lstStyle/>
            <a:p>
              <a:endParaRPr lang="en-US"/>
            </a:p>
          </p:txBody>
        </p:sp>
        <p:sp>
          <p:nvSpPr>
            <p:cNvPr id="14" name="TextBox 14"/>
            <p:cNvSpPr txBox="1"/>
            <p:nvPr/>
          </p:nvSpPr>
          <p:spPr>
            <a:xfrm>
              <a:off x="0" y="-38100"/>
              <a:ext cx="2160290" cy="429816"/>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21804" y="5720539"/>
            <a:ext cx="2830397" cy="3970113"/>
          </a:xfrm>
          <a:custGeom>
            <a:avLst/>
            <a:gdLst/>
            <a:ahLst/>
            <a:cxnLst/>
            <a:rect l="l" t="t" r="r" b="b"/>
            <a:pathLst>
              <a:path w="2830397" h="3970113">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b="-52972"/>
            </a:stretch>
          </a:blipFill>
          <a:ln cap="sq">
            <a:noFill/>
            <a:prstDash val="solid"/>
            <a:miter/>
          </a:ln>
        </p:spPr>
        <p:txBody>
          <a:bodyPr/>
          <a:lstStyle/>
          <a:p>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Future Work</a:t>
            </a:r>
          </a:p>
        </p:txBody>
      </p:sp>
      <p:sp>
        <p:nvSpPr>
          <p:cNvPr id="7" name="TextBox 7"/>
          <p:cNvSpPr txBox="1"/>
          <p:nvPr/>
        </p:nvSpPr>
        <p:spPr>
          <a:xfrm>
            <a:off x="1838739" y="2710396"/>
            <a:ext cx="14610522" cy="4534325"/>
          </a:xfrm>
          <a:prstGeom prst="rect">
            <a:avLst/>
          </a:prstGeom>
        </p:spPr>
        <p:txBody>
          <a:bodyPr lIns="0" tIns="0" rIns="0" bIns="0" rtlCol="0" anchor="t">
            <a:spAutoFit/>
          </a:bodyPr>
          <a:lstStyle/>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Automatic change in the Proposal Status </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Active, Pending, Closed</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Determining the most voted Option.</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Making the Contract Upgradable.</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Encryption / Decryption Module</a:t>
            </a: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24693" y="-309010"/>
            <a:ext cx="20447104" cy="10905020"/>
            <a:chOff x="0" y="0"/>
            <a:chExt cx="5385246" cy="2872104"/>
          </a:xfrm>
        </p:grpSpPr>
        <p:sp>
          <p:nvSpPr>
            <p:cNvPr id="3" name="Freeform 3"/>
            <p:cNvSpPr/>
            <p:nvPr/>
          </p:nvSpPr>
          <p:spPr>
            <a:xfrm>
              <a:off x="0" y="0"/>
              <a:ext cx="5385246" cy="2872104"/>
            </a:xfrm>
            <a:custGeom>
              <a:avLst/>
              <a:gdLst/>
              <a:ahLst/>
              <a:cxnLst/>
              <a:rect l="l" t="t" r="r" b="b"/>
              <a:pathLst>
                <a:path w="5385246" h="2872104">
                  <a:moveTo>
                    <a:pt x="8330" y="0"/>
                  </a:moveTo>
                  <a:lnTo>
                    <a:pt x="5376916" y="0"/>
                  </a:lnTo>
                  <a:cubicBezTo>
                    <a:pt x="5381516" y="0"/>
                    <a:pt x="5385246" y="3729"/>
                    <a:pt x="5385246" y="8330"/>
                  </a:cubicBezTo>
                  <a:lnTo>
                    <a:pt x="5385246" y="2863774"/>
                  </a:lnTo>
                  <a:cubicBezTo>
                    <a:pt x="5385246" y="2868375"/>
                    <a:pt x="5381516" y="2872104"/>
                    <a:pt x="5376916" y="2872104"/>
                  </a:cubicBezTo>
                  <a:lnTo>
                    <a:pt x="8330" y="2872104"/>
                  </a:lnTo>
                  <a:cubicBezTo>
                    <a:pt x="3729" y="2872104"/>
                    <a:pt x="0" y="2868375"/>
                    <a:pt x="0" y="2863774"/>
                  </a:cubicBezTo>
                  <a:lnTo>
                    <a:pt x="0" y="8330"/>
                  </a:lnTo>
                  <a:cubicBezTo>
                    <a:pt x="0" y="3729"/>
                    <a:pt x="3729" y="0"/>
                    <a:pt x="8330" y="0"/>
                  </a:cubicBezTo>
                  <a:close/>
                </a:path>
              </a:pathLst>
            </a:custGeom>
            <a:solidFill>
              <a:srgbClr val="96C0DD"/>
            </a:solidFill>
          </p:spPr>
          <p:txBody>
            <a:bodyPr/>
            <a:lstStyle/>
            <a:p>
              <a:endParaRPr lang="en-US"/>
            </a:p>
          </p:txBody>
        </p:sp>
        <p:sp>
          <p:nvSpPr>
            <p:cNvPr id="4" name="TextBox 4"/>
            <p:cNvSpPr txBox="1"/>
            <p:nvPr/>
          </p:nvSpPr>
          <p:spPr>
            <a:xfrm>
              <a:off x="0" y="-38100"/>
              <a:ext cx="5385246" cy="291020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2728" y="501348"/>
            <a:ext cx="1710262" cy="2256673"/>
            <a:chOff x="0" y="0"/>
            <a:chExt cx="450439" cy="594350"/>
          </a:xfrm>
        </p:grpSpPr>
        <p:sp>
          <p:nvSpPr>
            <p:cNvPr id="6" name="Freeform 6"/>
            <p:cNvSpPr/>
            <p:nvPr/>
          </p:nvSpPr>
          <p:spPr>
            <a:xfrm>
              <a:off x="0" y="0"/>
              <a:ext cx="450439" cy="594350"/>
            </a:xfrm>
            <a:custGeom>
              <a:avLst/>
              <a:gdLst/>
              <a:ahLst/>
              <a:cxnLst/>
              <a:rect l="l" t="t" r="r" b="b"/>
              <a:pathLst>
                <a:path w="450439" h="594350">
                  <a:moveTo>
                    <a:pt x="225220" y="0"/>
                  </a:moveTo>
                  <a:lnTo>
                    <a:pt x="225220" y="0"/>
                  </a:lnTo>
                  <a:cubicBezTo>
                    <a:pt x="349605" y="0"/>
                    <a:pt x="450439" y="100834"/>
                    <a:pt x="450439" y="225220"/>
                  </a:cubicBezTo>
                  <a:lnTo>
                    <a:pt x="450439" y="369130"/>
                  </a:lnTo>
                  <a:cubicBezTo>
                    <a:pt x="450439" y="493516"/>
                    <a:pt x="349605" y="594350"/>
                    <a:pt x="225220" y="594350"/>
                  </a:cubicBezTo>
                  <a:lnTo>
                    <a:pt x="225220" y="594350"/>
                  </a:lnTo>
                  <a:cubicBezTo>
                    <a:pt x="100834" y="594350"/>
                    <a:pt x="0" y="493516"/>
                    <a:pt x="0" y="369130"/>
                  </a:cubicBezTo>
                  <a:lnTo>
                    <a:pt x="0" y="225220"/>
                  </a:lnTo>
                  <a:cubicBezTo>
                    <a:pt x="0" y="100834"/>
                    <a:pt x="100834" y="0"/>
                    <a:pt x="225220" y="0"/>
                  </a:cubicBezTo>
                  <a:close/>
                </a:path>
              </a:pathLst>
            </a:custGeom>
            <a:solidFill>
              <a:srgbClr val="0E4A74"/>
            </a:solidFill>
            <a:ln w="38100" cap="rnd">
              <a:solidFill>
                <a:srgbClr val="000000"/>
              </a:solidFill>
              <a:prstDash val="solid"/>
              <a:round/>
            </a:ln>
          </p:spPr>
          <p:txBody>
            <a:bodyPr/>
            <a:lstStyle/>
            <a:p>
              <a:endParaRPr lang="en-US"/>
            </a:p>
          </p:txBody>
        </p:sp>
        <p:sp>
          <p:nvSpPr>
            <p:cNvPr id="7" name="TextBox 7"/>
            <p:cNvSpPr txBox="1"/>
            <p:nvPr/>
          </p:nvSpPr>
          <p:spPr>
            <a:xfrm>
              <a:off x="0" y="-47625"/>
              <a:ext cx="450439" cy="64197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825023" y="809060"/>
            <a:ext cx="945671" cy="1028582"/>
          </a:xfrm>
          <a:custGeom>
            <a:avLst/>
            <a:gdLst/>
            <a:ahLst/>
            <a:cxnLst/>
            <a:rect l="l" t="t" r="r" b="b"/>
            <a:pathLst>
              <a:path w="945671" h="1028582">
                <a:moveTo>
                  <a:pt x="0" y="0"/>
                </a:moveTo>
                <a:lnTo>
                  <a:pt x="945671" y="0"/>
                </a:lnTo>
                <a:lnTo>
                  <a:pt x="945671" y="1028583"/>
                </a:lnTo>
                <a:lnTo>
                  <a:pt x="0" y="1028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4311128" y="312209"/>
            <a:ext cx="3647207" cy="3490147"/>
            <a:chOff x="0" y="0"/>
            <a:chExt cx="960581" cy="919216"/>
          </a:xfrm>
        </p:grpSpPr>
        <p:sp>
          <p:nvSpPr>
            <p:cNvPr id="10" name="Freeform 10"/>
            <p:cNvSpPr/>
            <p:nvPr/>
          </p:nvSpPr>
          <p:spPr>
            <a:xfrm>
              <a:off x="0" y="0"/>
              <a:ext cx="960581" cy="919216"/>
            </a:xfrm>
            <a:custGeom>
              <a:avLst/>
              <a:gdLst/>
              <a:ahLst/>
              <a:cxnLst/>
              <a:rect l="l" t="t" r="r" b="b"/>
              <a:pathLst>
                <a:path w="960581" h="919216">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000000"/>
              </a:solidFill>
              <a:prstDash val="solid"/>
              <a:round/>
            </a:ln>
          </p:spPr>
          <p:txBody>
            <a:bodyPr/>
            <a:lstStyle/>
            <a:p>
              <a:endParaRPr lang="en-US"/>
            </a:p>
          </p:txBody>
        </p:sp>
        <p:sp>
          <p:nvSpPr>
            <p:cNvPr id="11" name="TextBox 11"/>
            <p:cNvSpPr txBox="1"/>
            <p:nvPr/>
          </p:nvSpPr>
          <p:spPr>
            <a:xfrm>
              <a:off x="0" y="-47625"/>
              <a:ext cx="960581" cy="966841"/>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4549173" y="720840"/>
            <a:ext cx="2208472" cy="822151"/>
            <a:chOff x="0" y="0"/>
            <a:chExt cx="581655" cy="216534"/>
          </a:xfrm>
        </p:grpSpPr>
        <p:sp>
          <p:nvSpPr>
            <p:cNvPr id="13" name="Freeform 13"/>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14" name="TextBox 14"/>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id="15" name="AutoShape 15"/>
          <p:cNvSpPr/>
          <p:nvPr/>
        </p:nvSpPr>
        <p:spPr>
          <a:xfrm>
            <a:off x="2175530" y="1209040"/>
            <a:ext cx="2771884" cy="1118335"/>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Freeform 16"/>
          <p:cNvSpPr/>
          <p:nvPr/>
        </p:nvSpPr>
        <p:spPr>
          <a:xfrm>
            <a:off x="4947414" y="1975661"/>
            <a:ext cx="705995" cy="703428"/>
          </a:xfrm>
          <a:custGeom>
            <a:avLst/>
            <a:gdLst/>
            <a:ahLst/>
            <a:cxnLst/>
            <a:rect l="l" t="t" r="r" b="b"/>
            <a:pathLst>
              <a:path w="705995" h="703428">
                <a:moveTo>
                  <a:pt x="0" y="0"/>
                </a:moveTo>
                <a:lnTo>
                  <a:pt x="705995" y="0"/>
                </a:lnTo>
                <a:lnTo>
                  <a:pt x="705995" y="703428"/>
                </a:lnTo>
                <a:lnTo>
                  <a:pt x="0" y="703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6600899" y="1900886"/>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AutoShape 18"/>
          <p:cNvSpPr/>
          <p:nvPr/>
        </p:nvSpPr>
        <p:spPr>
          <a:xfrm>
            <a:off x="5653409" y="2327375"/>
            <a:ext cx="947490" cy="0"/>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19" name="Group 19"/>
          <p:cNvGrpSpPr/>
          <p:nvPr/>
        </p:nvGrpSpPr>
        <p:grpSpPr>
          <a:xfrm>
            <a:off x="15030923" y="5836008"/>
            <a:ext cx="2683254" cy="3186811"/>
            <a:chOff x="0" y="0"/>
            <a:chExt cx="706701" cy="839325"/>
          </a:xfrm>
        </p:grpSpPr>
        <p:sp>
          <p:nvSpPr>
            <p:cNvPr id="20" name="Freeform 20"/>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000000"/>
              </a:solidFill>
              <a:prstDash val="solid"/>
              <a:round/>
            </a:ln>
          </p:spPr>
          <p:txBody>
            <a:bodyPr/>
            <a:lstStyle/>
            <a:p>
              <a:endParaRPr lang="en-US"/>
            </a:p>
          </p:txBody>
        </p:sp>
        <p:sp>
          <p:nvSpPr>
            <p:cNvPr id="21" name="TextBox 21"/>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9598977" y="947079"/>
            <a:ext cx="945671" cy="1028582"/>
            <a:chOff x="0" y="0"/>
            <a:chExt cx="1260894" cy="1371443"/>
          </a:xfrm>
        </p:grpSpPr>
        <p:sp>
          <p:nvSpPr>
            <p:cNvPr id="23" name="Freeform 23"/>
            <p:cNvSpPr/>
            <p:nvPr/>
          </p:nvSpPr>
          <p:spPr>
            <a:xfrm>
              <a:off x="0" y="0"/>
              <a:ext cx="1260894" cy="1371443"/>
            </a:xfrm>
            <a:custGeom>
              <a:avLst/>
              <a:gdLst/>
              <a:ahLst/>
              <a:cxnLst/>
              <a:rect l="l" t="t" r="r" b="b"/>
              <a:pathLst>
                <a:path w="1260894" h="1371443">
                  <a:moveTo>
                    <a:pt x="0" y="0"/>
                  </a:moveTo>
                  <a:lnTo>
                    <a:pt x="1260894" y="0"/>
                  </a:lnTo>
                  <a:lnTo>
                    <a:pt x="1260894" y="1371443"/>
                  </a:lnTo>
                  <a:lnTo>
                    <a:pt x="0" y="137144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4" name="Freeform 24"/>
            <p:cNvSpPr/>
            <p:nvPr/>
          </p:nvSpPr>
          <p:spPr>
            <a:xfrm>
              <a:off x="366012" y="784115"/>
              <a:ext cx="528871" cy="489832"/>
            </a:xfrm>
            <a:custGeom>
              <a:avLst/>
              <a:gdLst/>
              <a:ahLst/>
              <a:cxnLst/>
              <a:rect l="l" t="t" r="r" b="b"/>
              <a:pathLst>
                <a:path w="528871" h="489832">
                  <a:moveTo>
                    <a:pt x="0" y="0"/>
                  </a:moveTo>
                  <a:lnTo>
                    <a:pt x="528871" y="0"/>
                  </a:lnTo>
                  <a:lnTo>
                    <a:pt x="528871" y="489832"/>
                  </a:lnTo>
                  <a:lnTo>
                    <a:pt x="0" y="48983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sp>
        <p:nvSpPr>
          <p:cNvPr id="25" name="AutoShape 25"/>
          <p:cNvSpPr/>
          <p:nvPr/>
        </p:nvSpPr>
        <p:spPr>
          <a:xfrm flipV="1">
            <a:off x="7459556" y="1461370"/>
            <a:ext cx="2139422" cy="866005"/>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26" name="Group 26"/>
          <p:cNvGrpSpPr/>
          <p:nvPr/>
        </p:nvGrpSpPr>
        <p:grpSpPr>
          <a:xfrm>
            <a:off x="7957232" y="5836008"/>
            <a:ext cx="2683254" cy="3186811"/>
            <a:chOff x="0" y="0"/>
            <a:chExt cx="706701" cy="839325"/>
          </a:xfrm>
        </p:grpSpPr>
        <p:sp>
          <p:nvSpPr>
            <p:cNvPr id="27" name="Freeform 27"/>
            <p:cNvSpPr/>
            <p:nvPr/>
          </p:nvSpPr>
          <p:spPr>
            <a:xfrm>
              <a:off x="0" y="0"/>
              <a:ext cx="706701" cy="839325"/>
            </a:xfrm>
            <a:custGeom>
              <a:avLst/>
              <a:gdLst/>
              <a:ahLst/>
              <a:cxnLst/>
              <a:rect l="l" t="t" r="r" b="b"/>
              <a:pathLst>
                <a:path w="706701" h="839325">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000000"/>
              </a:solidFill>
              <a:prstDash val="solid"/>
              <a:round/>
            </a:ln>
          </p:spPr>
          <p:txBody>
            <a:bodyPr/>
            <a:lstStyle/>
            <a:p>
              <a:endParaRPr lang="en-US"/>
            </a:p>
          </p:txBody>
        </p:sp>
        <p:sp>
          <p:nvSpPr>
            <p:cNvPr id="28" name="TextBox 28"/>
            <p:cNvSpPr txBox="1"/>
            <p:nvPr/>
          </p:nvSpPr>
          <p:spPr>
            <a:xfrm>
              <a:off x="0" y="-47625"/>
              <a:ext cx="706701" cy="886950"/>
            </a:xfrm>
            <a:prstGeom prst="rect">
              <a:avLst/>
            </a:prstGeom>
          </p:spPr>
          <p:txBody>
            <a:bodyPr lIns="50800" tIns="50800" rIns="50800" bIns="50800" rtlCol="0" anchor="ctr"/>
            <a:lstStyle/>
            <a:p>
              <a:pPr algn="ctr">
                <a:lnSpc>
                  <a:spcPts val="2800"/>
                </a:lnSpc>
              </a:pPr>
              <a:endParaRPr/>
            </a:p>
          </p:txBody>
        </p:sp>
      </p:grpSp>
      <p:sp>
        <p:nvSpPr>
          <p:cNvPr id="29" name="Freeform 29"/>
          <p:cNvSpPr/>
          <p:nvPr/>
        </p:nvSpPr>
        <p:spPr>
          <a:xfrm>
            <a:off x="14812440" y="1837643"/>
            <a:ext cx="3120221" cy="2582165"/>
          </a:xfrm>
          <a:custGeom>
            <a:avLst/>
            <a:gdLst/>
            <a:ahLst/>
            <a:cxnLst/>
            <a:rect l="l" t="t" r="r" b="b"/>
            <a:pathLst>
              <a:path w="3120221" h="2582165">
                <a:moveTo>
                  <a:pt x="0" y="0"/>
                </a:moveTo>
                <a:lnTo>
                  <a:pt x="3120220" y="0"/>
                </a:lnTo>
                <a:lnTo>
                  <a:pt x="3120220" y="2582165"/>
                </a:lnTo>
                <a:lnTo>
                  <a:pt x="0" y="258216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30" name="AutoShape 30"/>
          <p:cNvSpPr/>
          <p:nvPr/>
        </p:nvSpPr>
        <p:spPr>
          <a:xfrm>
            <a:off x="10544648" y="1461370"/>
            <a:ext cx="5827902" cy="37627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1" name="AutoShape 31"/>
          <p:cNvSpPr/>
          <p:nvPr/>
        </p:nvSpPr>
        <p:spPr>
          <a:xfrm flipH="1">
            <a:off x="16372550" y="4419808"/>
            <a:ext cx="0" cy="141620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2" name="AutoShape 32"/>
          <p:cNvSpPr/>
          <p:nvPr/>
        </p:nvSpPr>
        <p:spPr>
          <a:xfrm>
            <a:off x="7030227" y="1900886"/>
            <a:ext cx="10683950" cy="5528527"/>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3" name="AutoShape 33"/>
          <p:cNvSpPr/>
          <p:nvPr/>
        </p:nvSpPr>
        <p:spPr>
          <a:xfrm flipH="1">
            <a:off x="10668235" y="8029603"/>
            <a:ext cx="4362718"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4" name="AutoShape 34"/>
          <p:cNvSpPr/>
          <p:nvPr/>
        </p:nvSpPr>
        <p:spPr>
          <a:xfrm flipH="1" flipV="1">
            <a:off x="7299253" y="3464788"/>
            <a:ext cx="9073297" cy="5558031"/>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5" name="AutoShape 35"/>
          <p:cNvSpPr/>
          <p:nvPr/>
        </p:nvSpPr>
        <p:spPr>
          <a:xfrm flipH="1">
            <a:off x="10640486" y="7429414"/>
            <a:ext cx="4390437"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6" name="AutoShape 36"/>
          <p:cNvSpPr/>
          <p:nvPr/>
        </p:nvSpPr>
        <p:spPr>
          <a:xfrm>
            <a:off x="10668235" y="6835353"/>
            <a:ext cx="4362718"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7" name="AutoShape 37"/>
          <p:cNvSpPr/>
          <p:nvPr/>
        </p:nvSpPr>
        <p:spPr>
          <a:xfrm flipV="1">
            <a:off x="9298859" y="3128725"/>
            <a:ext cx="5513581" cy="2707283"/>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38" name="Group 38"/>
          <p:cNvGrpSpPr/>
          <p:nvPr/>
        </p:nvGrpSpPr>
        <p:grpSpPr>
          <a:xfrm>
            <a:off x="8251773" y="7048077"/>
            <a:ext cx="2208472" cy="822151"/>
            <a:chOff x="0" y="0"/>
            <a:chExt cx="581655" cy="216534"/>
          </a:xfrm>
        </p:grpSpPr>
        <p:sp>
          <p:nvSpPr>
            <p:cNvPr id="39" name="Freeform 39"/>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0" name="TextBox 40"/>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id="41" name="Group 41"/>
          <p:cNvGrpSpPr/>
          <p:nvPr/>
        </p:nvGrpSpPr>
        <p:grpSpPr>
          <a:xfrm>
            <a:off x="15269048" y="6857887"/>
            <a:ext cx="2208472" cy="1202533"/>
            <a:chOff x="0" y="0"/>
            <a:chExt cx="581655" cy="316717"/>
          </a:xfrm>
        </p:grpSpPr>
        <p:sp>
          <p:nvSpPr>
            <p:cNvPr id="42" name="Freeform 42"/>
            <p:cNvSpPr/>
            <p:nvPr/>
          </p:nvSpPr>
          <p:spPr>
            <a:xfrm>
              <a:off x="0" y="0"/>
              <a:ext cx="581655" cy="316717"/>
            </a:xfrm>
            <a:custGeom>
              <a:avLst/>
              <a:gdLst/>
              <a:ahLst/>
              <a:cxnLst/>
              <a:rect l="l" t="t" r="r" b="b"/>
              <a:pathLst>
                <a:path w="581655" h="316717">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txBody>
            <a:bodyPr/>
            <a:lstStyle/>
            <a:p>
              <a:endParaRPr lang="en-US"/>
            </a:p>
          </p:txBody>
        </p:sp>
        <p:sp>
          <p:nvSpPr>
            <p:cNvPr id="43" name="TextBox 43"/>
            <p:cNvSpPr txBox="1"/>
            <p:nvPr/>
          </p:nvSpPr>
          <p:spPr>
            <a:xfrm>
              <a:off x="0" y="-47625"/>
              <a:ext cx="581655" cy="364342"/>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id="44" name="Group 44"/>
          <p:cNvGrpSpPr/>
          <p:nvPr/>
        </p:nvGrpSpPr>
        <p:grpSpPr>
          <a:xfrm>
            <a:off x="15268314" y="2386732"/>
            <a:ext cx="2208472" cy="822151"/>
            <a:chOff x="0" y="0"/>
            <a:chExt cx="581655" cy="216534"/>
          </a:xfrm>
        </p:grpSpPr>
        <p:sp>
          <p:nvSpPr>
            <p:cNvPr id="45" name="Freeform 45"/>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46" name="TextBox 46"/>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grpSp>
        <p:nvGrpSpPr>
          <p:cNvPr id="47" name="Group 47"/>
          <p:cNvGrpSpPr/>
          <p:nvPr/>
        </p:nvGrpSpPr>
        <p:grpSpPr>
          <a:xfrm>
            <a:off x="1834024" y="5039978"/>
            <a:ext cx="4766875" cy="4198644"/>
            <a:chOff x="0" y="0"/>
            <a:chExt cx="1255473" cy="1105816"/>
          </a:xfrm>
        </p:grpSpPr>
        <p:sp>
          <p:nvSpPr>
            <p:cNvPr id="48" name="Freeform 48"/>
            <p:cNvSpPr/>
            <p:nvPr/>
          </p:nvSpPr>
          <p:spPr>
            <a:xfrm>
              <a:off x="0" y="0"/>
              <a:ext cx="1255473" cy="1105816"/>
            </a:xfrm>
            <a:custGeom>
              <a:avLst/>
              <a:gdLst/>
              <a:ahLst/>
              <a:cxnLst/>
              <a:rect l="l" t="t" r="r" b="b"/>
              <a:pathLst>
                <a:path w="1255473" h="1105816">
                  <a:moveTo>
                    <a:pt x="82830" y="0"/>
                  </a:moveTo>
                  <a:lnTo>
                    <a:pt x="1172644" y="0"/>
                  </a:lnTo>
                  <a:cubicBezTo>
                    <a:pt x="1218389" y="0"/>
                    <a:pt x="1255473" y="37084"/>
                    <a:pt x="1255473" y="82830"/>
                  </a:cubicBezTo>
                  <a:lnTo>
                    <a:pt x="1255473" y="1022986"/>
                  </a:lnTo>
                  <a:cubicBezTo>
                    <a:pt x="1255473" y="1044954"/>
                    <a:pt x="1246747" y="1066022"/>
                    <a:pt x="1231213" y="1081556"/>
                  </a:cubicBezTo>
                  <a:cubicBezTo>
                    <a:pt x="1215679" y="1097089"/>
                    <a:pt x="1194611" y="1105816"/>
                    <a:pt x="1172644" y="1105816"/>
                  </a:cubicBezTo>
                  <a:lnTo>
                    <a:pt x="82830" y="1105816"/>
                  </a:lnTo>
                  <a:cubicBezTo>
                    <a:pt x="60862" y="1105816"/>
                    <a:pt x="39794" y="1097089"/>
                    <a:pt x="24260" y="1081556"/>
                  </a:cubicBezTo>
                  <a:cubicBezTo>
                    <a:pt x="8727" y="1066022"/>
                    <a:pt x="0" y="1044954"/>
                    <a:pt x="0" y="1022986"/>
                  </a:cubicBezTo>
                  <a:lnTo>
                    <a:pt x="0" y="82830"/>
                  </a:lnTo>
                  <a:cubicBezTo>
                    <a:pt x="0" y="60862"/>
                    <a:pt x="8727" y="39794"/>
                    <a:pt x="24260" y="24260"/>
                  </a:cubicBezTo>
                  <a:cubicBezTo>
                    <a:pt x="39794" y="8727"/>
                    <a:pt x="60862" y="0"/>
                    <a:pt x="82830" y="0"/>
                  </a:cubicBezTo>
                  <a:close/>
                </a:path>
              </a:pathLst>
            </a:custGeom>
            <a:solidFill>
              <a:srgbClr val="0E4A74"/>
            </a:solidFill>
            <a:ln w="38100" cap="rnd">
              <a:solidFill>
                <a:srgbClr val="000000"/>
              </a:solidFill>
              <a:prstDash val="solid"/>
              <a:round/>
            </a:ln>
          </p:spPr>
          <p:txBody>
            <a:bodyPr/>
            <a:lstStyle/>
            <a:p>
              <a:endParaRPr lang="en-US"/>
            </a:p>
          </p:txBody>
        </p:sp>
        <p:sp>
          <p:nvSpPr>
            <p:cNvPr id="49" name="TextBox 49"/>
            <p:cNvSpPr txBox="1"/>
            <p:nvPr/>
          </p:nvSpPr>
          <p:spPr>
            <a:xfrm>
              <a:off x="0" y="-47625"/>
              <a:ext cx="1255473" cy="1153441"/>
            </a:xfrm>
            <a:prstGeom prst="rect">
              <a:avLst/>
            </a:prstGeom>
          </p:spPr>
          <p:txBody>
            <a:bodyPr lIns="50800" tIns="50800" rIns="50800" bIns="50800" rtlCol="0" anchor="ctr"/>
            <a:lstStyle/>
            <a:p>
              <a:pPr algn="ctr">
                <a:lnSpc>
                  <a:spcPts val="2800"/>
                </a:lnSpc>
              </a:pPr>
              <a:endParaRPr/>
            </a:p>
          </p:txBody>
        </p:sp>
      </p:grpSp>
      <p:sp>
        <p:nvSpPr>
          <p:cNvPr id="50" name="AutoShape 50"/>
          <p:cNvSpPr/>
          <p:nvPr/>
        </p:nvSpPr>
        <p:spPr>
          <a:xfrm>
            <a:off x="1297859" y="2758021"/>
            <a:ext cx="2125549" cy="467139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51" name="TextBox 51"/>
          <p:cNvSpPr txBox="1"/>
          <p:nvPr/>
        </p:nvSpPr>
        <p:spPr>
          <a:xfrm>
            <a:off x="9113040" y="2141925"/>
            <a:ext cx="1431608"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000000"/>
                </a:solidFill>
                <a:latin typeface="Canva Sans"/>
                <a:ea typeface="Canva Sans"/>
                <a:cs typeface="Canva Sans"/>
                <a:sym typeface="Canva Sans"/>
              </a:rPr>
              <a:t>Verified User</a:t>
            </a:r>
          </a:p>
        </p:txBody>
      </p:sp>
      <p:sp>
        <p:nvSpPr>
          <p:cNvPr id="52" name="TextBox 52"/>
          <p:cNvSpPr txBox="1"/>
          <p:nvPr/>
        </p:nvSpPr>
        <p:spPr>
          <a:xfrm>
            <a:off x="4796628" y="2769232"/>
            <a:ext cx="1007566"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a:t>
            </a:r>
          </a:p>
        </p:txBody>
      </p:sp>
      <p:sp>
        <p:nvSpPr>
          <p:cNvPr id="53" name="TextBox 53"/>
          <p:cNvSpPr txBox="1"/>
          <p:nvPr/>
        </p:nvSpPr>
        <p:spPr>
          <a:xfrm>
            <a:off x="6460870" y="2924403"/>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id="54" name="Freeform 54"/>
          <p:cNvSpPr/>
          <p:nvPr/>
        </p:nvSpPr>
        <p:spPr>
          <a:xfrm>
            <a:off x="4846746" y="5502633"/>
            <a:ext cx="858657" cy="852978"/>
          </a:xfrm>
          <a:custGeom>
            <a:avLst/>
            <a:gdLst/>
            <a:ahLst/>
            <a:cxnLst/>
            <a:rect l="l" t="t" r="r" b="b"/>
            <a:pathLst>
              <a:path w="858657" h="852978">
                <a:moveTo>
                  <a:pt x="0" y="0"/>
                </a:moveTo>
                <a:lnTo>
                  <a:pt x="858657" y="0"/>
                </a:lnTo>
                <a:lnTo>
                  <a:pt x="858657" y="852978"/>
                </a:lnTo>
                <a:lnTo>
                  <a:pt x="0" y="85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55"/>
          <p:cNvSpPr txBox="1"/>
          <p:nvPr/>
        </p:nvSpPr>
        <p:spPr>
          <a:xfrm>
            <a:off x="4731054" y="6460386"/>
            <a:ext cx="1138714"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AI</a:t>
            </a:r>
          </a:p>
          <a:p>
            <a:pPr marL="0" lvl="0" indent="0" algn="ctr">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id="56" name="Freeform 56"/>
          <p:cNvSpPr/>
          <p:nvPr/>
        </p:nvSpPr>
        <p:spPr>
          <a:xfrm>
            <a:off x="3423408" y="7077700"/>
            <a:ext cx="705995" cy="703428"/>
          </a:xfrm>
          <a:custGeom>
            <a:avLst/>
            <a:gdLst/>
            <a:ahLst/>
            <a:cxnLst/>
            <a:rect l="l" t="t" r="r" b="b"/>
            <a:pathLst>
              <a:path w="705995" h="703428">
                <a:moveTo>
                  <a:pt x="0" y="0"/>
                </a:moveTo>
                <a:lnTo>
                  <a:pt x="705994" y="0"/>
                </a:lnTo>
                <a:lnTo>
                  <a:pt x="705994" y="703427"/>
                </a:lnTo>
                <a:lnTo>
                  <a:pt x="0" y="703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57"/>
          <p:cNvSpPr txBox="1"/>
          <p:nvPr/>
        </p:nvSpPr>
        <p:spPr>
          <a:xfrm>
            <a:off x="3272622" y="7841654"/>
            <a:ext cx="1007566" cy="540385"/>
          </a:xfrm>
          <a:prstGeom prst="rect">
            <a:avLst/>
          </a:prstGeom>
        </p:spPr>
        <p:txBody>
          <a:bodyPr lIns="0" tIns="0" rIns="0" bIns="0" rtlCol="0" anchor="t">
            <a:spAutoFit/>
          </a:bodyPr>
          <a:lstStyle/>
          <a:p>
            <a:pPr algn="ctr">
              <a:lnSpc>
                <a:spcPts val="2240"/>
              </a:lnSpc>
            </a:pPr>
            <a:r>
              <a:rPr lang="en-US" sz="1600">
                <a:solidFill>
                  <a:srgbClr val="FCFCFC"/>
                </a:solidFill>
                <a:latin typeface="Canva Sans"/>
                <a:ea typeface="Canva Sans"/>
                <a:cs typeface="Canva Sans"/>
                <a:sym typeface="Canva Sans"/>
              </a:rPr>
              <a:t>Feature </a:t>
            </a:r>
          </a:p>
          <a:p>
            <a:pPr marL="0" lvl="0" indent="0" algn="ctr">
              <a:lnSpc>
                <a:spcPts val="2240"/>
              </a:lnSpc>
              <a:spcBef>
                <a:spcPct val="0"/>
              </a:spcBef>
            </a:pPr>
            <a:r>
              <a:rPr lang="en-US" sz="1600">
                <a:solidFill>
                  <a:srgbClr val="FCFCFC"/>
                </a:solidFill>
                <a:latin typeface="Canva Sans"/>
                <a:ea typeface="Canva Sans"/>
                <a:cs typeface="Canva Sans"/>
                <a:sym typeface="Canva Sans"/>
              </a:rPr>
              <a:t>Extraction</a:t>
            </a:r>
          </a:p>
        </p:txBody>
      </p:sp>
      <p:grpSp>
        <p:nvGrpSpPr>
          <p:cNvPr id="58" name="Group 58"/>
          <p:cNvGrpSpPr/>
          <p:nvPr/>
        </p:nvGrpSpPr>
        <p:grpSpPr>
          <a:xfrm>
            <a:off x="1966174" y="5214392"/>
            <a:ext cx="2208472" cy="822151"/>
            <a:chOff x="0" y="0"/>
            <a:chExt cx="581655" cy="216534"/>
          </a:xfrm>
        </p:grpSpPr>
        <p:sp>
          <p:nvSpPr>
            <p:cNvPr id="59" name="Freeform 59"/>
            <p:cNvSpPr/>
            <p:nvPr/>
          </p:nvSpPr>
          <p:spPr>
            <a:xfrm>
              <a:off x="0" y="0"/>
              <a:ext cx="581655" cy="216534"/>
            </a:xfrm>
            <a:custGeom>
              <a:avLst/>
              <a:gdLst/>
              <a:ahLst/>
              <a:cxnLst/>
              <a:rect l="l" t="t" r="r" b="b"/>
              <a:pathLst>
                <a:path w="581655" h="216534">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txBody>
            <a:bodyPr/>
            <a:lstStyle/>
            <a:p>
              <a:endParaRPr lang="en-US"/>
            </a:p>
          </p:txBody>
        </p:sp>
        <p:sp>
          <p:nvSpPr>
            <p:cNvPr id="60" name="TextBox 60"/>
            <p:cNvSpPr txBox="1"/>
            <p:nvPr/>
          </p:nvSpPr>
          <p:spPr>
            <a:xfrm>
              <a:off x="0" y="-47625"/>
              <a:ext cx="581655" cy="264159"/>
            </a:xfrm>
            <a:prstGeom prst="rect">
              <a:avLst/>
            </a:prstGeom>
          </p:spPr>
          <p:txBody>
            <a:bodyPr lIns="50800" tIns="50800" rIns="50800" bIns="50800" rtlCol="0" anchor="ctr"/>
            <a:lstStyle/>
            <a:p>
              <a:pPr algn="ctr">
                <a:lnSpc>
                  <a:spcPts val="2800"/>
                </a:lnSpc>
              </a:pPr>
              <a:r>
                <a:rPr lang="en-US" sz="2000">
                  <a:solidFill>
                    <a:srgbClr val="155C94"/>
                  </a:solidFill>
                  <a:latin typeface="Canva Sans"/>
                  <a:ea typeface="Canva Sans"/>
                  <a:cs typeface="Canva Sans"/>
                  <a:sym typeface="Canva Sans"/>
                </a:rPr>
                <a:t>ID </a:t>
              </a:r>
            </a:p>
            <a:p>
              <a:pPr algn="ctr">
                <a:lnSpc>
                  <a:spcPts val="2800"/>
                </a:lnSpc>
              </a:pPr>
              <a:r>
                <a:rPr lang="en-US" sz="2000">
                  <a:solidFill>
                    <a:srgbClr val="155C94"/>
                  </a:solidFill>
                  <a:latin typeface="Canva Sans"/>
                  <a:ea typeface="Canva Sans"/>
                  <a:cs typeface="Canva Sans"/>
                  <a:sym typeface="Canva Sans"/>
                </a:rPr>
                <a:t>Data Extraction</a:t>
              </a:r>
            </a:p>
          </p:txBody>
        </p:sp>
      </p:grpSp>
      <p:sp>
        <p:nvSpPr>
          <p:cNvPr id="61" name="AutoShape 61"/>
          <p:cNvSpPr/>
          <p:nvPr/>
        </p:nvSpPr>
        <p:spPr>
          <a:xfrm flipV="1">
            <a:off x="4129402" y="5929122"/>
            <a:ext cx="717343" cy="123980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62" name="AutoShape 62"/>
          <p:cNvSpPr/>
          <p:nvPr/>
        </p:nvSpPr>
        <p:spPr>
          <a:xfrm flipV="1">
            <a:off x="5276074" y="2439105"/>
            <a:ext cx="4552770" cy="306352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63" name="AutoShape 63"/>
          <p:cNvSpPr/>
          <p:nvPr/>
        </p:nvSpPr>
        <p:spPr>
          <a:xfrm>
            <a:off x="4129402" y="7429414"/>
            <a:ext cx="13131493" cy="159233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64" name="Freeform 64"/>
          <p:cNvSpPr/>
          <p:nvPr/>
        </p:nvSpPr>
        <p:spPr>
          <a:xfrm>
            <a:off x="416515" y="4078581"/>
            <a:ext cx="6566087" cy="5508471"/>
          </a:xfrm>
          <a:custGeom>
            <a:avLst/>
            <a:gdLst/>
            <a:ahLst/>
            <a:cxnLst/>
            <a:rect l="l" t="t" r="r" b="b"/>
            <a:pathLst>
              <a:path w="6566087" h="5508471">
                <a:moveTo>
                  <a:pt x="0" y="0"/>
                </a:moveTo>
                <a:lnTo>
                  <a:pt x="6566087" y="0"/>
                </a:lnTo>
                <a:lnTo>
                  <a:pt x="6566087" y="5508471"/>
                </a:lnTo>
                <a:lnTo>
                  <a:pt x="0" y="5508471"/>
                </a:lnTo>
                <a:lnTo>
                  <a:pt x="0" y="0"/>
                </a:lnTo>
                <a:close/>
              </a:path>
            </a:pathLst>
          </a:custGeom>
          <a:blipFill>
            <a:blip r:embed="rId12"/>
            <a:stretch>
              <a:fillRect l="-14756" t="-1497" r="-8248" b="-1871"/>
            </a:stretch>
          </a:blipFill>
          <a:ln w="38100" cap="rnd">
            <a:solidFill>
              <a:srgbClr val="000000"/>
            </a:solidFill>
            <a:prstDash val="dash"/>
            <a:round/>
          </a:ln>
        </p:spPr>
        <p:txBody>
          <a:bodyPr/>
          <a:lstStyle/>
          <a:p>
            <a:endParaRPr lang="en-US"/>
          </a:p>
        </p:txBody>
      </p:sp>
      <p:sp>
        <p:nvSpPr>
          <p:cNvPr id="65" name="TextBox 65"/>
          <p:cNvSpPr txBox="1"/>
          <p:nvPr/>
        </p:nvSpPr>
        <p:spPr>
          <a:xfrm>
            <a:off x="1043621" y="1985186"/>
            <a:ext cx="508476"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CFCFC"/>
                </a:solidFill>
                <a:latin typeface="Canva Sans"/>
                <a:ea typeface="Canva Sans"/>
                <a:cs typeface="Canva Sans"/>
                <a:sym typeface="Canva Sans"/>
              </a:rPr>
              <a:t>User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1"/>
            </a:stretch>
          </a:blipFill>
        </p:spPr>
        <p:txBody>
          <a:bodyPr/>
          <a:lstStyle/>
          <a:p>
            <a:endParaRPr lang="en-US"/>
          </a:p>
        </p:txBody>
      </p:sp>
      <p:grpSp>
        <p:nvGrpSpPr>
          <p:cNvPr id="3" name="Group 3"/>
          <p:cNvGrpSpPr/>
          <p:nvPr/>
        </p:nvGrpSpPr>
        <p:grpSpPr>
          <a:xfrm>
            <a:off x="421674" y="525294"/>
            <a:ext cx="17444651" cy="9236411"/>
            <a:chOff x="0" y="0"/>
            <a:chExt cx="4594476" cy="2432635"/>
          </a:xfrm>
        </p:grpSpPr>
        <p:sp>
          <p:nvSpPr>
            <p:cNvPr id="4" name="Freeform 4"/>
            <p:cNvSpPr/>
            <p:nvPr/>
          </p:nvSpPr>
          <p:spPr>
            <a:xfrm>
              <a:off x="0" y="0"/>
              <a:ext cx="4594476" cy="2432635"/>
            </a:xfrm>
            <a:custGeom>
              <a:avLst/>
              <a:gdLst/>
              <a:ahLst/>
              <a:cxnLst/>
              <a:rect l="l" t="t" r="r" b="b"/>
              <a:pathLst>
                <a:path w="4594476" h="2432635">
                  <a:moveTo>
                    <a:pt x="9764" y="0"/>
                  </a:moveTo>
                  <a:lnTo>
                    <a:pt x="4584712" y="0"/>
                  </a:lnTo>
                  <a:cubicBezTo>
                    <a:pt x="4590105" y="0"/>
                    <a:pt x="4594476" y="4371"/>
                    <a:pt x="4594476" y="9764"/>
                  </a:cubicBezTo>
                  <a:lnTo>
                    <a:pt x="4594476" y="2422871"/>
                  </a:lnTo>
                  <a:cubicBezTo>
                    <a:pt x="4594476" y="2428264"/>
                    <a:pt x="4590105" y="2432635"/>
                    <a:pt x="4584712" y="2432635"/>
                  </a:cubicBezTo>
                  <a:lnTo>
                    <a:pt x="9764" y="2432635"/>
                  </a:lnTo>
                  <a:cubicBezTo>
                    <a:pt x="4371" y="2432635"/>
                    <a:pt x="0" y="2428264"/>
                    <a:pt x="0" y="2422871"/>
                  </a:cubicBezTo>
                  <a:lnTo>
                    <a:pt x="0" y="9764"/>
                  </a:lnTo>
                  <a:cubicBezTo>
                    <a:pt x="0" y="4371"/>
                    <a:pt x="4371" y="0"/>
                    <a:pt x="9764" y="0"/>
                  </a:cubicBezTo>
                  <a:close/>
                </a:path>
              </a:pathLst>
            </a:custGeom>
            <a:solidFill>
              <a:srgbClr val="155C94"/>
            </a:solidFill>
          </p:spPr>
          <p:txBody>
            <a:bodyPr/>
            <a:lstStyle/>
            <a:p>
              <a:endParaRPr lang="en-US"/>
            </a:p>
          </p:txBody>
        </p:sp>
        <p:sp>
          <p:nvSpPr>
            <p:cNvPr id="5" name="TextBox 5"/>
            <p:cNvSpPr txBox="1"/>
            <p:nvPr/>
          </p:nvSpPr>
          <p:spPr>
            <a:xfrm>
              <a:off x="0" y="-38100"/>
              <a:ext cx="4594476" cy="247073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97645" y="1937840"/>
            <a:ext cx="15692710" cy="7748275"/>
          </a:xfrm>
          <a:custGeom>
            <a:avLst/>
            <a:gdLst/>
            <a:ahLst/>
            <a:cxnLst/>
            <a:rect l="l" t="t" r="r" b="b"/>
            <a:pathLst>
              <a:path w="15692710" h="7748275">
                <a:moveTo>
                  <a:pt x="0" y="0"/>
                </a:moveTo>
                <a:lnTo>
                  <a:pt x="15692710" y="0"/>
                </a:lnTo>
                <a:lnTo>
                  <a:pt x="15692710" y="7748275"/>
                </a:lnTo>
                <a:lnTo>
                  <a:pt x="0" y="7748275"/>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6000140" y="651965"/>
            <a:ext cx="6287720" cy="1285875"/>
          </a:xfrm>
          <a:prstGeom prst="rect">
            <a:avLst/>
          </a:prstGeom>
        </p:spPr>
        <p:txBody>
          <a:bodyPr lIns="0" tIns="0" rIns="0" bIns="0" rtlCol="0" anchor="t">
            <a:spAutoFit/>
          </a:bodyPr>
          <a:lstStyle/>
          <a:p>
            <a:pPr marL="0" lvl="0" indent="0" algn="ctr">
              <a:lnSpc>
                <a:spcPts val="8399"/>
              </a:lnSpc>
            </a:pPr>
            <a:r>
              <a:rPr lang="en-US" sz="7499" spc="-449">
                <a:solidFill>
                  <a:srgbClr val="FFFFFF"/>
                </a:solidFill>
                <a:latin typeface="Rustic Printed"/>
                <a:ea typeface="Rustic Printed"/>
                <a:cs typeface="Rustic Printed"/>
                <a:sym typeface="Rustic Printed"/>
              </a:rPr>
              <a:t>LOGIN PHASE F</a:t>
            </a:r>
            <a:r>
              <a:rPr lang="en-US" sz="7499" u="none" strike="noStrike" spc="-449">
                <a:solidFill>
                  <a:srgbClr val="FFFFFF"/>
                </a:solidFill>
                <a:latin typeface="Rustic Printed"/>
                <a:ea typeface="Rustic Printed"/>
                <a:cs typeface="Rustic Printed"/>
                <a:sym typeface="Rustic Printed"/>
              </a:rPr>
              <a:t>LOW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05</a:t>
              </a:r>
            </a:p>
          </p:txBody>
        </p:sp>
      </p:grpSp>
      <p:sp>
        <p:nvSpPr>
          <p:cNvPr id="7" name="TextBox 7"/>
          <p:cNvSpPr txBox="1"/>
          <p:nvPr/>
        </p:nvSpPr>
        <p:spPr>
          <a:xfrm>
            <a:off x="1304118" y="4468767"/>
            <a:ext cx="8435223"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DATA</a:t>
            </a:r>
          </a:p>
          <a:p>
            <a:pPr marL="0" lvl="0" indent="0" algn="l">
              <a:lnSpc>
                <a:spcPts val="9600"/>
              </a:lnSpc>
            </a:pPr>
            <a:r>
              <a:rPr lang="en-US" sz="10000" spc="-600">
                <a:solidFill>
                  <a:srgbClr val="0B4E7C"/>
                </a:solidFill>
                <a:latin typeface="Rustic Printed"/>
                <a:ea typeface="Rustic Printed"/>
                <a:cs typeface="Rustic Printed"/>
                <a:sym typeface="Rustic Printed"/>
              </a:rPr>
              <a:t>CREATION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id="7" name="TextBox 7"/>
          <p:cNvSpPr txBox="1"/>
          <p:nvPr/>
        </p:nvSpPr>
        <p:spPr>
          <a:xfrm>
            <a:off x="1838739" y="2719921"/>
            <a:ext cx="14775777" cy="4095750"/>
          </a:xfrm>
          <a:prstGeom prst="rect">
            <a:avLst/>
          </a:prstGeom>
        </p:spPr>
        <p:txBody>
          <a:bodyPr lIns="0" tIns="0" rIns="0" bIns="0" rtlCol="0" anchor="t">
            <a:spAutoFit/>
          </a:bodyPr>
          <a:lstStyle/>
          <a:p>
            <a:pPr algn="l">
              <a:lnSpc>
                <a:spcPts val="4050"/>
              </a:lnSpc>
              <a:spcBef>
                <a:spcPct val="0"/>
              </a:spcBef>
            </a:pPr>
            <a:r>
              <a:rPr lang="en-US" sz="3000" spc="179" dirty="0">
                <a:solidFill>
                  <a:srgbClr val="FFFFFF"/>
                </a:solidFill>
                <a:latin typeface="Canva Sans"/>
                <a:ea typeface="Canva Sans"/>
                <a:cs typeface="Canva Sans"/>
                <a:sym typeface="Canva Sans"/>
              </a:rPr>
              <a:t>We needed to collect and create Egyptian national ID Dataset.</a:t>
            </a:r>
          </a:p>
          <a:p>
            <a:pPr algn="l">
              <a:lnSpc>
                <a:spcPts val="4050"/>
              </a:lnSpc>
              <a:spcBef>
                <a:spcPct val="0"/>
              </a:spcBef>
            </a:pPr>
            <a:endParaRPr lang="en-US" sz="3000" spc="179" dirty="0">
              <a:solidFill>
                <a:srgbClr val="FFFFFF"/>
              </a:solidFill>
              <a:latin typeface="Canva Sans"/>
              <a:ea typeface="Canva Sans"/>
              <a:cs typeface="Canva Sans"/>
              <a:sym typeface="Canva Sans"/>
            </a:endParaRPr>
          </a:p>
          <a:p>
            <a:pPr marL="647700" lvl="1" indent="-323850" algn="l">
              <a:lnSpc>
                <a:spcPts val="4050"/>
              </a:lnSpc>
              <a:spcBef>
                <a:spcPct val="0"/>
              </a:spcBef>
              <a:buFont typeface="Arial"/>
              <a:buChar char="•"/>
            </a:pPr>
            <a:r>
              <a:rPr lang="en-US" sz="3000" b="1" u="none" spc="179" dirty="0">
                <a:solidFill>
                  <a:srgbClr val="FFFFFF"/>
                </a:solidFill>
                <a:latin typeface="Canva Sans Bold"/>
                <a:ea typeface="Canva Sans Bold"/>
                <a:cs typeface="Canva Sans Bold"/>
                <a:sym typeface="Canva Sans Bold"/>
              </a:rPr>
              <a:t>Security: </a:t>
            </a:r>
            <a:r>
              <a:rPr lang="en-US" sz="3000" u="none" spc="179" dirty="0">
                <a:solidFill>
                  <a:srgbClr val="FFFFFF"/>
                </a:solidFill>
                <a:latin typeface="Canva Sans"/>
                <a:ea typeface="Canva Sans"/>
                <a:cs typeface="Canva Sans"/>
                <a:sym typeface="Canva Sans"/>
              </a:rPr>
              <a:t>Verifying the user’s national id, we can prevent impersonation and unauthorized access.</a:t>
            </a:r>
          </a:p>
          <a:p>
            <a:pPr algn="l">
              <a:lnSpc>
                <a:spcPts val="4050"/>
              </a:lnSpc>
              <a:spcBef>
                <a:spcPct val="0"/>
              </a:spcBef>
            </a:pPr>
            <a:endParaRPr lang="en-US" sz="3000" u="none" spc="179" dirty="0">
              <a:solidFill>
                <a:srgbClr val="FFFFFF"/>
              </a:solidFill>
              <a:latin typeface="Canva Sans"/>
              <a:ea typeface="Canva Sans"/>
              <a:cs typeface="Canva Sans"/>
              <a:sym typeface="Canva Sans"/>
            </a:endParaRPr>
          </a:p>
          <a:p>
            <a:pPr marL="647700" lvl="1" indent="-323850" algn="l">
              <a:lnSpc>
                <a:spcPts val="4050"/>
              </a:lnSpc>
              <a:spcBef>
                <a:spcPct val="0"/>
              </a:spcBef>
              <a:buFont typeface="Arial"/>
              <a:buChar char="•"/>
            </a:pPr>
            <a:r>
              <a:rPr lang="en-US" sz="3000" b="1" u="none" spc="179" dirty="0">
                <a:solidFill>
                  <a:srgbClr val="FFFFFF"/>
                </a:solidFill>
                <a:latin typeface="Canva Sans Bold"/>
                <a:ea typeface="Canva Sans Bold"/>
                <a:cs typeface="Canva Sans Bold"/>
                <a:sym typeface="Canva Sans Bold"/>
              </a:rPr>
              <a:t>Integration: </a:t>
            </a:r>
            <a:r>
              <a:rPr lang="en-US" sz="3000" u="none" spc="179" dirty="0">
                <a:solidFill>
                  <a:srgbClr val="FFFFFF"/>
                </a:solidFill>
                <a:latin typeface="Canva Sans"/>
                <a:ea typeface="Canva Sans"/>
                <a:cs typeface="Canva Sans"/>
                <a:sym typeface="Canva Sans"/>
              </a:rPr>
              <a:t>AI verification integrates seamlessly with the blockchain to reduce administrative overhead.</a:t>
            </a:r>
          </a:p>
          <a:p>
            <a:pPr algn="l">
              <a:lnSpc>
                <a:spcPts val="4050"/>
              </a:lnSpc>
              <a:spcBef>
                <a:spcPct val="0"/>
              </a:spcBef>
            </a:pPr>
            <a:endParaRPr lang="en-US" sz="3000" u="none" spc="179" dirty="0">
              <a:solidFill>
                <a:srgbClr val="FFFFFF"/>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id="7" name="TextBox 7"/>
          <p:cNvSpPr txBox="1"/>
          <p:nvPr/>
        </p:nvSpPr>
        <p:spPr>
          <a:xfrm>
            <a:off x="1838739" y="2719921"/>
            <a:ext cx="14610522" cy="4610100"/>
          </a:xfrm>
          <a:prstGeom prst="rect">
            <a:avLst/>
          </a:prstGeom>
        </p:spPr>
        <p:txBody>
          <a:bodyPr lIns="0" tIns="0" rIns="0" bIns="0" rtlCol="0" anchor="t">
            <a:spAutoFit/>
          </a:bodyPr>
          <a:lstStyle/>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Collecting all the data we can find, filtering to only keep </a:t>
            </a:r>
            <a:r>
              <a:rPr lang="en-US" sz="3000" b="1" spc="179">
                <a:solidFill>
                  <a:srgbClr val="FFFFFF"/>
                </a:solidFill>
                <a:latin typeface="Canva Sans Bold"/>
                <a:ea typeface="Canva Sans Bold"/>
                <a:cs typeface="Canva Sans Bold"/>
                <a:sym typeface="Canva Sans Bold"/>
              </a:rPr>
              <a:t>Unique </a:t>
            </a:r>
            <a:r>
              <a:rPr lang="en-US" sz="3000" spc="179">
                <a:solidFill>
                  <a:srgbClr val="FFFFFF"/>
                </a:solidFill>
                <a:latin typeface="Canva Sans"/>
                <a:ea typeface="Canva Sans"/>
                <a:cs typeface="Canva Sans"/>
                <a:sym typeface="Canva Sans"/>
              </a:rPr>
              <a:t>data</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Websites (Roboflow, Facebook, google, github.....).</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Number of Data over </a:t>
            </a:r>
            <a:r>
              <a:rPr lang="en-US" sz="3000" b="1" spc="179">
                <a:solidFill>
                  <a:srgbClr val="FFFFFF"/>
                </a:solidFill>
                <a:latin typeface="Canva Sans Bold"/>
                <a:ea typeface="Canva Sans Bold"/>
                <a:cs typeface="Canva Sans Bold"/>
                <a:sym typeface="Canva Sans Bold"/>
              </a:rPr>
              <a:t>32K</a:t>
            </a:r>
            <a:r>
              <a:rPr lang="en-US" sz="3000" spc="179">
                <a:solidFill>
                  <a:srgbClr val="FFFFFF"/>
                </a:solidFill>
                <a:latin typeface="Canva Sans"/>
                <a:ea typeface="Canva Sans"/>
                <a:cs typeface="Canva Sans"/>
                <a:sym typeface="Canva Sans"/>
              </a:rPr>
              <a:t> image.</a:t>
            </a:r>
          </a:p>
          <a:p>
            <a:pPr algn="l">
              <a:lnSpc>
                <a:spcPts val="4050"/>
              </a:lnSpc>
            </a:pPr>
            <a:endParaRPr lang="en-US" sz="3000" spc="17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spc="179">
                <a:solidFill>
                  <a:srgbClr val="FFFFFF"/>
                </a:solidFill>
                <a:latin typeface="Canva Sans"/>
                <a:ea typeface="Canva Sans"/>
                <a:cs typeface="Canva Sans"/>
                <a:sym typeface="Canva Sans"/>
              </a:rPr>
              <a:t>After filtering, only </a:t>
            </a:r>
            <a:r>
              <a:rPr lang="en-US" sz="3000" b="1" spc="179">
                <a:solidFill>
                  <a:srgbClr val="FFFFFF"/>
                </a:solidFill>
                <a:latin typeface="Canva Sans Bold"/>
                <a:ea typeface="Canva Sans Bold"/>
                <a:cs typeface="Canva Sans Bold"/>
                <a:sym typeface="Canva Sans Bold"/>
              </a:rPr>
              <a:t>8,649 </a:t>
            </a:r>
            <a:r>
              <a:rPr lang="en-US" sz="3000" spc="179">
                <a:solidFill>
                  <a:srgbClr val="FFFFFF"/>
                </a:solidFill>
                <a:latin typeface="Canva Sans"/>
                <a:ea typeface="Canva Sans"/>
                <a:cs typeface="Canva Sans"/>
                <a:sym typeface="Canva Sans"/>
              </a:rPr>
              <a:t>image (probably).</a:t>
            </a:r>
          </a:p>
          <a:p>
            <a:pPr algn="l">
              <a:lnSpc>
                <a:spcPts val="4050"/>
              </a:lnSpc>
            </a:pPr>
            <a:endParaRPr lang="en-US" sz="3000" spc="179">
              <a:solidFill>
                <a:srgbClr val="FFFFFF"/>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id="7" name="TextBox 7"/>
          <p:cNvSpPr txBox="1"/>
          <p:nvPr/>
        </p:nvSpPr>
        <p:spPr>
          <a:xfrm>
            <a:off x="1838739" y="2719921"/>
            <a:ext cx="14610522" cy="3581400"/>
          </a:xfrm>
          <a:prstGeom prst="rect">
            <a:avLst/>
          </a:prstGeom>
        </p:spPr>
        <p:txBody>
          <a:bodyPr lIns="0" tIns="0" rIns="0" bIns="0" rtlCol="0" anchor="t">
            <a:spAutoFit/>
          </a:bodyPr>
          <a:lstStyle/>
          <a:p>
            <a:pPr algn="l">
              <a:lnSpc>
                <a:spcPts val="4050"/>
              </a:lnSpc>
            </a:pPr>
            <a:r>
              <a:rPr lang="en-US" sz="3000" b="1" spc="189">
                <a:solidFill>
                  <a:srgbClr val="FFFFFF"/>
                </a:solidFill>
                <a:latin typeface="Canva Sans Bold"/>
                <a:ea typeface="Canva Sans Bold"/>
                <a:cs typeface="Canva Sans Bold"/>
                <a:sym typeface="Canva Sans Bold"/>
              </a:rPr>
              <a:t>Filtering</a:t>
            </a:r>
          </a:p>
          <a:p>
            <a:pPr marL="647700" lvl="1" indent="-323850" algn="l">
              <a:lnSpc>
                <a:spcPts val="4050"/>
              </a:lnSpc>
              <a:buFont typeface="Arial"/>
              <a:buChar char="•"/>
            </a:pPr>
            <a:r>
              <a:rPr lang="en-US" sz="3000" b="1" spc="189">
                <a:solidFill>
                  <a:srgbClr val="FFFFFF"/>
                </a:solidFill>
                <a:latin typeface="Canva Sans Bold"/>
                <a:ea typeface="Canva Sans Bold"/>
                <a:cs typeface="Canva Sans Bold"/>
                <a:sym typeface="Canva Sans Bold"/>
              </a:rPr>
              <a:t>manually</a:t>
            </a:r>
            <a:r>
              <a:rPr lang="en-US" sz="3000" spc="189">
                <a:solidFill>
                  <a:srgbClr val="FFFFFF"/>
                </a:solidFill>
                <a:latin typeface="Canva Sans"/>
                <a:ea typeface="Canva Sans"/>
                <a:cs typeface="Canva Sans"/>
                <a:sym typeface="Canva Sans"/>
              </a:rPr>
              <a:t>.</a:t>
            </a:r>
          </a:p>
          <a:p>
            <a:pPr algn="l">
              <a:lnSpc>
                <a:spcPts val="4050"/>
              </a:lnSpc>
            </a:pPr>
            <a:endParaRPr lang="en-US" sz="3000" spc="18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spc="189">
                <a:solidFill>
                  <a:srgbClr val="FFFFFF"/>
                </a:solidFill>
                <a:latin typeface="Canva Sans"/>
                <a:ea typeface="Canva Sans"/>
                <a:cs typeface="Canva Sans"/>
                <a:sym typeface="Canva Sans"/>
              </a:rPr>
              <a:t>Using some </a:t>
            </a:r>
            <a:r>
              <a:rPr lang="en-US" sz="3000" b="1" spc="189">
                <a:solidFill>
                  <a:srgbClr val="FFFFFF"/>
                </a:solidFill>
                <a:latin typeface="Canva Sans Bold"/>
                <a:ea typeface="Canva Sans Bold"/>
                <a:cs typeface="Canva Sans Bold"/>
                <a:sym typeface="Canva Sans Bold"/>
              </a:rPr>
              <a:t>regex </a:t>
            </a:r>
            <a:r>
              <a:rPr lang="en-US" sz="3000" spc="189">
                <a:solidFill>
                  <a:srgbClr val="FFFFFF"/>
                </a:solidFill>
                <a:latin typeface="Canva Sans"/>
                <a:ea typeface="Canva Sans"/>
                <a:cs typeface="Canva Sans"/>
                <a:sym typeface="Canva Sans"/>
              </a:rPr>
              <a:t>technique for names of images.</a:t>
            </a:r>
          </a:p>
          <a:p>
            <a:pPr algn="l">
              <a:lnSpc>
                <a:spcPts val="4050"/>
              </a:lnSpc>
            </a:pPr>
            <a:endParaRPr lang="en-US" sz="3000" spc="189">
              <a:solidFill>
                <a:srgbClr val="FFFFFF"/>
              </a:solidFill>
              <a:latin typeface="Canva Sans"/>
              <a:ea typeface="Canva Sans"/>
              <a:cs typeface="Canva Sans"/>
              <a:sym typeface="Canva Sans"/>
            </a:endParaRPr>
          </a:p>
          <a:p>
            <a:pPr marL="647700" lvl="1" indent="-323850" algn="l">
              <a:lnSpc>
                <a:spcPts val="4050"/>
              </a:lnSpc>
              <a:buFont typeface="Arial"/>
              <a:buChar char="•"/>
            </a:pPr>
            <a:r>
              <a:rPr lang="en-US" sz="3000" spc="189">
                <a:solidFill>
                  <a:srgbClr val="FFFFFF"/>
                </a:solidFill>
                <a:latin typeface="Canva Sans"/>
                <a:ea typeface="Canva Sans"/>
                <a:cs typeface="Canva Sans"/>
                <a:sym typeface="Canva Sans"/>
              </a:rPr>
              <a:t>Using </a:t>
            </a:r>
            <a:r>
              <a:rPr lang="en-US" sz="3000" b="1" spc="189">
                <a:solidFill>
                  <a:srgbClr val="FFFFFF"/>
                </a:solidFill>
                <a:latin typeface="Canva Sans Bold"/>
                <a:ea typeface="Canva Sans Bold"/>
                <a:cs typeface="Canva Sans Bold"/>
                <a:sym typeface="Canva Sans Bold"/>
              </a:rPr>
              <a:t>CNN </a:t>
            </a:r>
            <a:r>
              <a:rPr lang="en-US" sz="3000" spc="189">
                <a:solidFill>
                  <a:srgbClr val="FFFFFF"/>
                </a:solidFill>
                <a:latin typeface="Canva Sans"/>
                <a:ea typeface="Canva Sans"/>
                <a:cs typeface="Canva Sans"/>
                <a:sym typeface="Canva Sans"/>
              </a:rPr>
              <a:t>Network like </a:t>
            </a:r>
            <a:r>
              <a:rPr lang="en-US" sz="3000" u="none" spc="189">
                <a:solidFill>
                  <a:srgbClr val="FFFFFF"/>
                </a:solidFill>
                <a:latin typeface="Canva Sans"/>
                <a:ea typeface="Canva Sans"/>
                <a:cs typeface="Canva Sans"/>
                <a:sym typeface="Canva Sans"/>
              </a:rPr>
              <a:t>Simple CNN Network MobileNetV2 with </a:t>
            </a:r>
            <a:r>
              <a:rPr lang="en-US" sz="3000" b="1" u="none" spc="189">
                <a:solidFill>
                  <a:srgbClr val="FFFFFF"/>
                </a:solidFill>
                <a:latin typeface="Canva Sans Bold"/>
                <a:ea typeface="Canva Sans Bold"/>
                <a:cs typeface="Canva Sans Bold"/>
                <a:sym typeface="Canva Sans Bold"/>
              </a:rPr>
              <a:t>manual </a:t>
            </a:r>
            <a:r>
              <a:rPr lang="en-US" sz="3000" u="none" spc="189">
                <a:solidFill>
                  <a:srgbClr val="FFFFFF"/>
                </a:solidFill>
                <a:latin typeface="Canva Sans"/>
                <a:ea typeface="Canva Sans"/>
                <a:cs typeface="Canva Sans"/>
                <a:sym typeface="Canva Sans"/>
              </a:rPr>
              <a:t>review.</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1804" y="596348"/>
            <a:ext cx="17244391" cy="9094304"/>
          </a:xfrm>
          <a:custGeom>
            <a:avLst/>
            <a:gdLst/>
            <a:ahLst/>
            <a:cxnLst/>
            <a:rect l="l" t="t" r="r" b="b"/>
            <a:pathLst>
              <a:path w="17244391" h="9094304">
                <a:moveTo>
                  <a:pt x="0" y="0"/>
                </a:moveTo>
                <a:lnTo>
                  <a:pt x="17244392" y="0"/>
                </a:lnTo>
                <a:lnTo>
                  <a:pt x="17244392" y="9094304"/>
                </a:lnTo>
                <a:lnTo>
                  <a:pt x="0" y="9094304"/>
                </a:lnTo>
                <a:lnTo>
                  <a:pt x="0" y="0"/>
                </a:lnTo>
                <a:close/>
              </a:path>
            </a:pathLst>
          </a:custGeom>
          <a:blipFill>
            <a:blip r:embed="rId3"/>
            <a:stretch>
              <a:fillRect l="-610" t="-38984" r="-122" b="-927"/>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96576" y="4978848"/>
            <a:ext cx="12628737" cy="676464"/>
            <a:chOff x="0" y="0"/>
            <a:chExt cx="3326087" cy="178163"/>
          </a:xfrm>
        </p:grpSpPr>
        <p:sp>
          <p:nvSpPr>
            <p:cNvPr id="7" name="Freeform 7"/>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8" name="TextBox 8"/>
            <p:cNvSpPr txBox="1"/>
            <p:nvPr/>
          </p:nvSpPr>
          <p:spPr>
            <a:xfrm>
              <a:off x="88900" y="-38100"/>
              <a:ext cx="3148287" cy="21626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321652" y="1469538"/>
            <a:ext cx="11778584" cy="1035035"/>
          </a:xfrm>
          <a:prstGeom prst="rect">
            <a:avLst/>
          </a:prstGeom>
        </p:spPr>
        <p:txBody>
          <a:bodyPr lIns="0" tIns="0" rIns="0" bIns="0" rtlCol="0" anchor="t">
            <a:spAutoFit/>
          </a:bodyPr>
          <a:lstStyle/>
          <a:p>
            <a:pPr algn="ctr">
              <a:lnSpc>
                <a:spcPts val="7225"/>
              </a:lnSpc>
            </a:pPr>
            <a:r>
              <a:rPr lang="en-US" sz="5313">
                <a:solidFill>
                  <a:srgbClr val="FFFFFF"/>
                </a:solidFill>
                <a:latin typeface="Rustic Printed"/>
                <a:ea typeface="Rustic Printed"/>
                <a:cs typeface="Rustic Printed"/>
                <a:sym typeface="Rustic Printed"/>
              </a:rPr>
              <a:t>SUPERVISORS</a:t>
            </a:r>
          </a:p>
        </p:txBody>
      </p:sp>
      <p:sp>
        <p:nvSpPr>
          <p:cNvPr id="10" name="TextBox 10"/>
          <p:cNvSpPr txBox="1"/>
          <p:nvPr/>
        </p:nvSpPr>
        <p:spPr>
          <a:xfrm>
            <a:off x="3184923" y="5050380"/>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Dr. Dina Elsayad</a:t>
            </a:r>
          </a:p>
        </p:txBody>
      </p:sp>
      <p:grpSp>
        <p:nvGrpSpPr>
          <p:cNvPr id="11" name="Group 11"/>
          <p:cNvGrpSpPr/>
          <p:nvPr/>
        </p:nvGrpSpPr>
        <p:grpSpPr>
          <a:xfrm>
            <a:off x="2896576" y="5993355"/>
            <a:ext cx="12628737" cy="676464"/>
            <a:chOff x="0" y="0"/>
            <a:chExt cx="3326087" cy="178163"/>
          </a:xfrm>
        </p:grpSpPr>
        <p:sp>
          <p:nvSpPr>
            <p:cNvPr id="12" name="Freeform 12"/>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3" name="TextBox 13"/>
            <p:cNvSpPr txBox="1"/>
            <p:nvPr/>
          </p:nvSpPr>
          <p:spPr>
            <a:xfrm>
              <a:off x="88900" y="-38100"/>
              <a:ext cx="3148287" cy="21626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184923" y="6064887"/>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TA. Manar Sultan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id="7" name="TextBox 7"/>
          <p:cNvSpPr txBox="1"/>
          <p:nvPr/>
        </p:nvSpPr>
        <p:spPr>
          <a:xfrm>
            <a:off x="1838739" y="2719921"/>
            <a:ext cx="14610522" cy="3581400"/>
          </a:xfrm>
          <a:prstGeom prst="rect">
            <a:avLst/>
          </a:prstGeom>
        </p:spPr>
        <p:txBody>
          <a:bodyPr lIns="0" tIns="0" rIns="0" bIns="0" rtlCol="0" anchor="t">
            <a:spAutoFit/>
          </a:bodyPr>
          <a:lstStyle/>
          <a:p>
            <a:pPr algn="l">
              <a:lnSpc>
                <a:spcPts val="4050"/>
              </a:lnSpc>
            </a:pPr>
            <a:r>
              <a:rPr lang="en-US" sz="3000" u="none" spc="179">
                <a:solidFill>
                  <a:srgbClr val="FFFFFF"/>
                </a:solidFill>
                <a:latin typeface="Canva Sans"/>
                <a:ea typeface="Canva Sans"/>
                <a:cs typeface="Canva Sans"/>
                <a:sym typeface="Canva Sans"/>
              </a:rPr>
              <a:t>Unique Faces From</a:t>
            </a:r>
          </a:p>
          <a:p>
            <a:pPr algn="l">
              <a:lnSpc>
                <a:spcPts val="4050"/>
              </a:lnSpc>
            </a:pPr>
            <a:endParaRPr lang="en-US" sz="3000" u="none" spc="179">
              <a:solidFill>
                <a:srgbClr val="FFFFFF"/>
              </a:solidFill>
              <a:latin typeface="Canva Sans"/>
              <a:ea typeface="Canva Sans"/>
              <a:cs typeface="Canva Sans"/>
              <a:sym typeface="Canva Sans"/>
            </a:endParaRPr>
          </a:p>
          <a:p>
            <a:pPr marL="1295400" lvl="2" indent="-431800" algn="l">
              <a:lnSpc>
                <a:spcPts val="4050"/>
              </a:lnSpc>
              <a:buFont typeface="Arial"/>
              <a:buChar char="⚬"/>
            </a:pPr>
            <a:r>
              <a:rPr lang="en-US" sz="3000" u="none" spc="179">
                <a:solidFill>
                  <a:srgbClr val="FFFFFF"/>
                </a:solidFill>
                <a:latin typeface="Canva Sans"/>
                <a:ea typeface="Canva Sans"/>
                <a:cs typeface="Canva Sans"/>
                <a:sym typeface="Canva Sans"/>
              </a:rPr>
              <a:t>VggFace2 (8631 identity).</a:t>
            </a:r>
          </a:p>
          <a:p>
            <a:pPr algn="l">
              <a:lnSpc>
                <a:spcPts val="4050"/>
              </a:lnSpc>
            </a:pPr>
            <a:endParaRPr lang="en-US" sz="3000" u="none" spc="179">
              <a:solidFill>
                <a:srgbClr val="FFFFFF"/>
              </a:solidFill>
              <a:latin typeface="Canva Sans"/>
              <a:ea typeface="Canva Sans"/>
              <a:cs typeface="Canva Sans"/>
              <a:sym typeface="Canva Sans"/>
            </a:endParaRPr>
          </a:p>
          <a:p>
            <a:pPr marL="1295400" lvl="2" indent="-431800" algn="l">
              <a:lnSpc>
                <a:spcPts val="4050"/>
              </a:lnSpc>
              <a:buFont typeface="Arial"/>
              <a:buChar char="⚬"/>
            </a:pPr>
            <a:r>
              <a:rPr lang="en-US" sz="3000" u="none" spc="179">
                <a:solidFill>
                  <a:srgbClr val="FFFFFF"/>
                </a:solidFill>
                <a:latin typeface="Canva Sans"/>
                <a:ea typeface="Canva Sans"/>
                <a:cs typeface="Canva Sans"/>
                <a:sym typeface="Canva Sans"/>
              </a:rPr>
              <a:t>CelebA (10177 identity).</a:t>
            </a:r>
          </a:p>
          <a:p>
            <a:pPr algn="l">
              <a:lnSpc>
                <a:spcPts val="4050"/>
              </a:lnSpc>
            </a:pPr>
            <a:endParaRPr lang="en-US" sz="3000" u="none" spc="179">
              <a:solidFill>
                <a:srgbClr val="FFFFFF"/>
              </a:solidFill>
              <a:latin typeface="Canva Sans"/>
              <a:ea typeface="Canva Sans"/>
              <a:cs typeface="Canva Sans"/>
              <a:sym typeface="Canva Sans"/>
            </a:endParaRPr>
          </a:p>
          <a:p>
            <a:pPr marL="1295400" lvl="2" indent="-431800" algn="l">
              <a:lnSpc>
                <a:spcPts val="4050"/>
              </a:lnSpc>
              <a:buFont typeface="Arial"/>
              <a:buChar char="⚬"/>
            </a:pPr>
            <a:r>
              <a:rPr lang="en-US" sz="3000" u="none" spc="179">
                <a:solidFill>
                  <a:srgbClr val="FFFFFF"/>
                </a:solidFill>
                <a:latin typeface="Canva Sans"/>
                <a:ea typeface="Canva Sans"/>
                <a:cs typeface="Canva Sans"/>
                <a:sym typeface="Canva Sans"/>
              </a:rPr>
              <a:t>Synthetic Faces High Quality (SFHQ) part 4 (125K identity).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2910241"/>
            <a:ext cx="7923838" cy="5203442"/>
          </a:xfrm>
          <a:custGeom>
            <a:avLst/>
            <a:gdLst/>
            <a:ahLst/>
            <a:cxnLst/>
            <a:rect l="l" t="t" r="r" b="b"/>
            <a:pathLst>
              <a:path w="7923838" h="5203442">
                <a:moveTo>
                  <a:pt x="0" y="0"/>
                </a:moveTo>
                <a:lnTo>
                  <a:pt x="7923838" y="0"/>
                </a:lnTo>
                <a:lnTo>
                  <a:pt x="7923838" y="5203442"/>
                </a:lnTo>
                <a:lnTo>
                  <a:pt x="0" y="5203442"/>
                </a:lnTo>
                <a:lnTo>
                  <a:pt x="0" y="0"/>
                </a:lnTo>
                <a:close/>
              </a:path>
            </a:pathLst>
          </a:custGeom>
          <a:blipFill>
            <a:blip r:embed="rId3"/>
            <a:stretch>
              <a:fillRect/>
            </a:stretch>
          </a:blipFill>
        </p:spPr>
        <p:txBody>
          <a:bodyPr/>
          <a:lstStyle/>
          <a:p>
            <a:endParaRPr lang="en-US"/>
          </a:p>
        </p:txBody>
      </p:sp>
      <p:sp>
        <p:nvSpPr>
          <p:cNvPr id="7" name="Freeform 7"/>
          <p:cNvSpPr/>
          <p:nvPr/>
        </p:nvSpPr>
        <p:spPr>
          <a:xfrm>
            <a:off x="8952538" y="2910241"/>
            <a:ext cx="8443453" cy="5203442"/>
          </a:xfrm>
          <a:custGeom>
            <a:avLst/>
            <a:gdLst/>
            <a:ahLst/>
            <a:cxnLst/>
            <a:rect l="l" t="t" r="r" b="b"/>
            <a:pathLst>
              <a:path w="8443453" h="5203442">
                <a:moveTo>
                  <a:pt x="0" y="0"/>
                </a:moveTo>
                <a:lnTo>
                  <a:pt x="8443453" y="0"/>
                </a:lnTo>
                <a:lnTo>
                  <a:pt x="8443453" y="5203442"/>
                </a:lnTo>
                <a:lnTo>
                  <a:pt x="0" y="5203442"/>
                </a:lnTo>
                <a:lnTo>
                  <a:pt x="0" y="0"/>
                </a:lnTo>
                <a:close/>
              </a:path>
            </a:pathLst>
          </a:custGeom>
          <a:blipFill>
            <a:blip r:embed="rId4"/>
            <a:stretch>
              <a:fillRect t="-1113" r="-5576" b="-1113"/>
            </a:stretch>
          </a:blipFill>
        </p:spPr>
        <p:txBody>
          <a:bodyPr/>
          <a:lstStyle/>
          <a:p>
            <a:endParaRPr lang="en-US"/>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828319" y="596348"/>
            <a:ext cx="6937876" cy="5272786"/>
          </a:xfrm>
          <a:custGeom>
            <a:avLst/>
            <a:gdLst/>
            <a:ahLst/>
            <a:cxnLst/>
            <a:rect l="l" t="t" r="r" b="b"/>
            <a:pathLst>
              <a:path w="6937876" h="5272786">
                <a:moveTo>
                  <a:pt x="0" y="0"/>
                </a:moveTo>
                <a:lnTo>
                  <a:pt x="6937877" y="0"/>
                </a:lnTo>
                <a:lnTo>
                  <a:pt x="6937877" y="5272786"/>
                </a:lnTo>
                <a:lnTo>
                  <a:pt x="0" y="527278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id="8" name="TextBox 8"/>
          <p:cNvSpPr txBox="1"/>
          <p:nvPr/>
        </p:nvSpPr>
        <p:spPr>
          <a:xfrm>
            <a:off x="1838739" y="2719921"/>
            <a:ext cx="7951720" cy="1524000"/>
          </a:xfrm>
          <a:prstGeom prst="rect">
            <a:avLst/>
          </a:prstGeom>
        </p:spPr>
        <p:txBody>
          <a:bodyPr lIns="0" tIns="0" rIns="0" bIns="0" rtlCol="0" anchor="t">
            <a:spAutoFit/>
          </a:bodyPr>
          <a:lstStyle/>
          <a:p>
            <a:pPr algn="l">
              <a:lnSpc>
                <a:spcPts val="4050"/>
              </a:lnSpc>
            </a:pPr>
            <a:r>
              <a:rPr lang="en-US" sz="3000" spc="179">
                <a:solidFill>
                  <a:srgbClr val="FFFFFF"/>
                </a:solidFill>
                <a:latin typeface="Canva Sans"/>
                <a:ea typeface="Canva Sans"/>
                <a:cs typeface="Canva Sans"/>
                <a:sym typeface="Canva Sans"/>
              </a:rPr>
              <a:t>With </a:t>
            </a:r>
            <a:r>
              <a:rPr lang="en-US" sz="3000" b="1" spc="179">
                <a:solidFill>
                  <a:srgbClr val="070404"/>
                </a:solidFill>
                <a:latin typeface="Canva Sans Bold"/>
                <a:ea typeface="Canva Sans Bold"/>
                <a:cs typeface="Canva Sans Bold"/>
                <a:sym typeface="Canva Sans Bold"/>
              </a:rPr>
              <a:t>8649 </a:t>
            </a:r>
            <a:r>
              <a:rPr lang="en-US" sz="3000" spc="179">
                <a:solidFill>
                  <a:srgbClr val="FFFFFF"/>
                </a:solidFill>
                <a:latin typeface="Canva Sans"/>
                <a:ea typeface="Canva Sans"/>
                <a:cs typeface="Canva Sans"/>
                <a:sym typeface="Canva Sans"/>
              </a:rPr>
              <a:t>real &amp; over </a:t>
            </a:r>
            <a:r>
              <a:rPr lang="en-US" sz="3000" b="1" spc="179">
                <a:solidFill>
                  <a:srgbClr val="070404"/>
                </a:solidFill>
                <a:latin typeface="Canva Sans Bold"/>
                <a:ea typeface="Canva Sans Bold"/>
                <a:cs typeface="Canva Sans Bold"/>
                <a:sym typeface="Canva Sans Bold"/>
              </a:rPr>
              <a:t>144K </a:t>
            </a:r>
            <a:r>
              <a:rPr lang="en-US" sz="3000" spc="179">
                <a:solidFill>
                  <a:srgbClr val="FFFFFF"/>
                </a:solidFill>
                <a:latin typeface="Canva Sans"/>
                <a:ea typeface="Canva Sans"/>
                <a:cs typeface="Canva Sans"/>
                <a:sym typeface="Canva Sans"/>
              </a:rPr>
              <a:t>Img,</a:t>
            </a:r>
          </a:p>
          <a:p>
            <a:pPr algn="l">
              <a:lnSpc>
                <a:spcPts val="4050"/>
              </a:lnSpc>
            </a:pPr>
            <a:r>
              <a:rPr lang="en-US" sz="3000" u="none" spc="179">
                <a:solidFill>
                  <a:srgbClr val="FFFFFF"/>
                </a:solidFill>
                <a:latin typeface="Canva Sans"/>
                <a:ea typeface="Canva Sans"/>
                <a:cs typeface="Canva Sans"/>
                <a:sym typeface="Canva Sans"/>
              </a:rPr>
              <a:t>Now, we had over </a:t>
            </a:r>
            <a:r>
              <a:rPr lang="en-US" sz="3000" b="1" u="none" spc="179">
                <a:solidFill>
                  <a:srgbClr val="070404"/>
                </a:solidFill>
                <a:latin typeface="Canva Sans Bold"/>
                <a:ea typeface="Canva Sans Bold"/>
                <a:cs typeface="Canva Sans Bold"/>
                <a:sym typeface="Canva Sans Bold"/>
              </a:rPr>
              <a:t>153K </a:t>
            </a:r>
            <a:r>
              <a:rPr lang="en-US" sz="3000" u="none" spc="179">
                <a:solidFill>
                  <a:srgbClr val="FFFFFF"/>
                </a:solidFill>
                <a:latin typeface="Canva Sans"/>
                <a:ea typeface="Canva Sans"/>
                <a:cs typeface="Canva Sans"/>
                <a:sym typeface="Canva Sans"/>
              </a:rPr>
              <a:t>Egyptian ID Card.</a:t>
            </a:r>
          </a:p>
        </p:txBody>
      </p:sp>
      <p:sp>
        <p:nvSpPr>
          <p:cNvPr id="9" name="Freeform 9"/>
          <p:cNvSpPr/>
          <p:nvPr/>
        </p:nvSpPr>
        <p:spPr>
          <a:xfrm>
            <a:off x="6815400" y="5918857"/>
            <a:ext cx="10950796" cy="3771795"/>
          </a:xfrm>
          <a:custGeom>
            <a:avLst/>
            <a:gdLst/>
            <a:ahLst/>
            <a:cxnLst/>
            <a:rect l="l" t="t" r="r" b="b"/>
            <a:pathLst>
              <a:path w="10950796" h="3771795">
                <a:moveTo>
                  <a:pt x="0" y="0"/>
                </a:moveTo>
                <a:lnTo>
                  <a:pt x="10950796" y="0"/>
                </a:lnTo>
                <a:lnTo>
                  <a:pt x="10950796" y="3771795"/>
                </a:lnTo>
                <a:lnTo>
                  <a:pt x="0" y="3771795"/>
                </a:lnTo>
                <a:lnTo>
                  <a:pt x="0" y="0"/>
                </a:lnTo>
                <a:close/>
              </a:path>
            </a:pathLst>
          </a:custGeom>
          <a:blipFill>
            <a:blip r:embed="rId4"/>
            <a:stretch>
              <a:fillRect r="-3200"/>
            </a:stretch>
          </a:blipFill>
        </p:spPr>
        <p:txBody>
          <a:bodyPr/>
          <a:lstStyle/>
          <a:p>
            <a:endParaRPr lang="en-US"/>
          </a:p>
        </p:txBody>
      </p:sp>
      <p:sp>
        <p:nvSpPr>
          <p:cNvPr id="10" name="TextBox 10"/>
          <p:cNvSpPr txBox="1"/>
          <p:nvPr/>
        </p:nvSpPr>
        <p:spPr>
          <a:xfrm>
            <a:off x="1838739" y="7309455"/>
            <a:ext cx="7951720" cy="495300"/>
          </a:xfrm>
          <a:prstGeom prst="rect">
            <a:avLst/>
          </a:prstGeom>
        </p:spPr>
        <p:txBody>
          <a:bodyPr lIns="0" tIns="0" rIns="0" bIns="0" rtlCol="0" anchor="t">
            <a:spAutoFit/>
          </a:bodyPr>
          <a:lstStyle/>
          <a:p>
            <a:pPr algn="l">
              <a:lnSpc>
                <a:spcPts val="4050"/>
              </a:lnSpc>
            </a:pPr>
            <a:r>
              <a:rPr lang="en-US" sz="3000" spc="179">
                <a:solidFill>
                  <a:srgbClr val="FFFFFF"/>
                </a:solidFill>
                <a:latin typeface="Canva Sans"/>
                <a:ea typeface="Canva Sans"/>
                <a:cs typeface="Canva Sans"/>
                <a:sym typeface="Canva Sans"/>
              </a:rPr>
              <a:t>it is n</a:t>
            </a:r>
            <a:r>
              <a:rPr lang="en-US" sz="3000" u="none" spc="179">
                <a:solidFill>
                  <a:srgbClr val="FFFFFF"/>
                </a:solidFill>
                <a:latin typeface="Canva Sans"/>
                <a:ea typeface="Canva Sans"/>
                <a:cs typeface="Canva Sans"/>
                <a:sym typeface="Canva Sans"/>
              </a:rPr>
              <a:t>ow on Kaggle.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304118" y="1896373"/>
            <a:ext cx="2528233" cy="2416659"/>
            <a:chOff x="0" y="0"/>
            <a:chExt cx="665872" cy="636486"/>
          </a:xfrm>
        </p:grpSpPr>
        <p:sp>
          <p:nvSpPr>
            <p:cNvPr id="4" name="Freeform 4"/>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5" name="TextBox 5"/>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06</a:t>
              </a:r>
            </a:p>
          </p:txBody>
        </p:sp>
      </p:grpSp>
      <p:sp>
        <p:nvSpPr>
          <p:cNvPr id="6" name="Freeform 6"/>
          <p:cNvSpPr/>
          <p:nvPr/>
        </p:nvSpPr>
        <p:spPr>
          <a:xfrm>
            <a:off x="10537911" y="1371102"/>
            <a:ext cx="6721389" cy="7710963"/>
          </a:xfrm>
          <a:custGeom>
            <a:avLst/>
            <a:gdLst/>
            <a:ahLst/>
            <a:cxnLst/>
            <a:rect l="l" t="t" r="r" b="b"/>
            <a:pathLst>
              <a:path w="6721389" h="7710963">
                <a:moveTo>
                  <a:pt x="0" y="0"/>
                </a:moveTo>
                <a:lnTo>
                  <a:pt x="6721389" y="0"/>
                </a:lnTo>
                <a:lnTo>
                  <a:pt x="6721389" y="7710963"/>
                </a:lnTo>
                <a:lnTo>
                  <a:pt x="0" y="771096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304118" y="4468767"/>
            <a:ext cx="8435223"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FACE </a:t>
            </a:r>
          </a:p>
          <a:p>
            <a:pPr marL="0" lvl="0" indent="0" algn="l">
              <a:lnSpc>
                <a:spcPts val="9600"/>
              </a:lnSpc>
            </a:pPr>
            <a:r>
              <a:rPr lang="en-US" sz="10000" spc="-600">
                <a:solidFill>
                  <a:srgbClr val="0B4E7C"/>
                </a:solidFill>
                <a:latin typeface="Rustic Printed"/>
                <a:ea typeface="Rustic Printed"/>
                <a:cs typeface="Rustic Printed"/>
                <a:sym typeface="Rustic Printed"/>
              </a:rPr>
              <a:t>VERIFICATION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FACE VERIFICATION</a:t>
            </a:r>
          </a:p>
        </p:txBody>
      </p:sp>
      <p:sp>
        <p:nvSpPr>
          <p:cNvPr id="7" name="TextBox 7"/>
          <p:cNvSpPr txBox="1"/>
          <p:nvPr/>
        </p:nvSpPr>
        <p:spPr>
          <a:xfrm>
            <a:off x="1838739" y="4105275"/>
            <a:ext cx="14775777" cy="2038350"/>
          </a:xfrm>
          <a:prstGeom prst="rect">
            <a:avLst/>
          </a:prstGeom>
        </p:spPr>
        <p:txBody>
          <a:bodyPr lIns="0" tIns="0" rIns="0" bIns="0" rtlCol="0" anchor="t">
            <a:spAutoFit/>
          </a:bodyPr>
          <a:lstStyle/>
          <a:p>
            <a:pPr marL="647700" lvl="1" indent="-323850" algn="l">
              <a:lnSpc>
                <a:spcPts val="4050"/>
              </a:lnSpc>
              <a:buFont typeface="Arial"/>
              <a:buChar char="•"/>
            </a:pPr>
            <a:r>
              <a:rPr lang="en-US" sz="3000" b="1" spc="179">
                <a:solidFill>
                  <a:srgbClr val="FFFFFF"/>
                </a:solidFill>
                <a:latin typeface="Canva Sans Bold"/>
                <a:ea typeface="Canva Sans Bold"/>
                <a:cs typeface="Canva Sans Bold"/>
                <a:sym typeface="Canva Sans Bold"/>
              </a:rPr>
              <a:t>WHAT IS THAT?</a:t>
            </a:r>
          </a:p>
          <a:p>
            <a:pPr algn="l">
              <a:lnSpc>
                <a:spcPts val="4050"/>
              </a:lnSpc>
            </a:pPr>
            <a:endParaRPr lang="en-US" sz="3000" b="1" spc="179">
              <a:solidFill>
                <a:srgbClr val="FFFFFF"/>
              </a:solidFill>
              <a:latin typeface="Canva Sans Bold"/>
              <a:ea typeface="Canva Sans Bold"/>
              <a:cs typeface="Canva Sans Bold"/>
              <a:sym typeface="Canva Sans Bold"/>
            </a:endParaRPr>
          </a:p>
          <a:p>
            <a:pPr marL="1295400" lvl="2" indent="-431800" algn="l">
              <a:lnSpc>
                <a:spcPts val="4050"/>
              </a:lnSpc>
              <a:spcBef>
                <a:spcPct val="0"/>
              </a:spcBef>
              <a:buFont typeface="Arial"/>
              <a:buChar char="⚬"/>
            </a:pPr>
            <a:r>
              <a:rPr lang="en-US" sz="3000" spc="179">
                <a:solidFill>
                  <a:srgbClr val="FFFFFF"/>
                </a:solidFill>
                <a:latin typeface="Canva Sans"/>
                <a:ea typeface="Canva Sans"/>
                <a:cs typeface="Canva Sans"/>
                <a:sym typeface="Canva Sans"/>
              </a:rPr>
              <a:t>AI-based facial recognition module will ensure voter authentication.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FFFFF"/>
                </a:solidFill>
                <a:latin typeface="Rustic Printed"/>
                <a:ea typeface="Rustic Printed"/>
                <a:cs typeface="Rustic Printed"/>
                <a:sym typeface="Rustic Printed"/>
              </a:rPr>
              <a:t>Dataset: VGGFace2</a:t>
            </a:r>
          </a:p>
        </p:txBody>
      </p:sp>
      <p:sp>
        <p:nvSpPr>
          <p:cNvPr id="7" name="TextBox 7"/>
          <p:cNvSpPr txBox="1"/>
          <p:nvPr/>
        </p:nvSpPr>
        <p:spPr>
          <a:xfrm>
            <a:off x="1665118" y="2632202"/>
            <a:ext cx="14610522" cy="6048800"/>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Overview</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Includes over </a:t>
            </a:r>
            <a:r>
              <a:rPr lang="en-US" sz="2977" spc="178">
                <a:solidFill>
                  <a:srgbClr val="5FB643"/>
                </a:solidFill>
                <a:latin typeface="Canva Sans"/>
                <a:ea typeface="Canva Sans"/>
                <a:cs typeface="Canva Sans"/>
                <a:sym typeface="Canva Sans"/>
              </a:rPr>
              <a:t>3.3 </a:t>
            </a:r>
            <a:r>
              <a:rPr lang="en-US" sz="2977" spc="178">
                <a:solidFill>
                  <a:srgbClr val="FFFFFF"/>
                </a:solidFill>
                <a:latin typeface="Canva Sans"/>
                <a:ea typeface="Canva Sans"/>
                <a:cs typeface="Canva Sans"/>
                <a:sym typeface="Canva Sans"/>
              </a:rPr>
              <a:t>million images.</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Contains over </a:t>
            </a:r>
            <a:r>
              <a:rPr lang="en-US" sz="2977" spc="178">
                <a:solidFill>
                  <a:srgbClr val="5FB643"/>
                </a:solidFill>
                <a:latin typeface="Canva Sans"/>
                <a:ea typeface="Canva Sans"/>
                <a:cs typeface="Canva Sans"/>
                <a:sym typeface="Canva Sans"/>
              </a:rPr>
              <a:t>9,000 </a:t>
            </a:r>
            <a:r>
              <a:rPr lang="en-US" sz="2977" spc="178">
                <a:solidFill>
                  <a:srgbClr val="FFFFFF"/>
                </a:solidFill>
                <a:latin typeface="Canva Sans"/>
                <a:ea typeface="Canva Sans"/>
                <a:cs typeface="Canva Sans"/>
                <a:sym typeface="Canva Sans"/>
              </a:rPr>
              <a:t>identities.</a:t>
            </a: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Diversity in terms of pose, ethnicity, and lightning conditions.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Features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Pose Variation:</a:t>
            </a:r>
            <a:r>
              <a:rPr lang="en-US" sz="2977" spc="178">
                <a:solidFill>
                  <a:srgbClr val="FFFFFF"/>
                </a:solidFill>
                <a:latin typeface="Canva Sans"/>
                <a:ea typeface="Canva Sans"/>
                <a:cs typeface="Canva Sans"/>
                <a:sym typeface="Canva Sans"/>
              </a:rPr>
              <a:t> Includes faces captured at various angles.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Expression Diversity:</a:t>
            </a:r>
            <a:r>
              <a:rPr lang="en-US" sz="2977" spc="178">
                <a:solidFill>
                  <a:srgbClr val="FFFFFF"/>
                </a:solidFill>
                <a:latin typeface="Canva Sans"/>
                <a:ea typeface="Canva Sans"/>
                <a:cs typeface="Canva Sans"/>
                <a:sym typeface="Canva Sans"/>
              </a:rPr>
              <a:t> Includes images with a wide range of facial expressions.</a:t>
            </a:r>
          </a:p>
          <a:p>
            <a:pPr marL="1285772" lvl="2" indent="-428591" algn="l">
              <a:lnSpc>
                <a:spcPts val="4019"/>
              </a:lnSpc>
              <a:buFont typeface="Arial"/>
              <a:buChar char="⚬"/>
            </a:pPr>
            <a:r>
              <a:rPr lang="en-US" sz="2977" b="1" spc="178">
                <a:solidFill>
                  <a:srgbClr val="FFFFFF"/>
                </a:solidFill>
                <a:latin typeface="Canva Sans Bold"/>
                <a:ea typeface="Canva Sans Bold"/>
                <a:cs typeface="Canva Sans Bold"/>
                <a:sym typeface="Canva Sans Bold"/>
              </a:rPr>
              <a:t>Backgrounds:</a:t>
            </a:r>
            <a:r>
              <a:rPr lang="en-US" sz="2977" spc="178">
                <a:solidFill>
                  <a:srgbClr val="FFFFFF"/>
                </a:solidFill>
                <a:latin typeface="Canva Sans"/>
                <a:ea typeface="Canva Sans"/>
                <a:cs typeface="Canva Sans"/>
                <a:sym typeface="Canva Sans"/>
              </a:rPr>
              <a:t> Includes images with varied backgrounds to improve generalization.</a:t>
            </a: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103823" y="2047918"/>
            <a:ext cx="7662372" cy="4865606"/>
          </a:xfrm>
          <a:custGeom>
            <a:avLst/>
            <a:gdLst/>
            <a:ahLst/>
            <a:cxnLst/>
            <a:rect l="l" t="t" r="r" b="b"/>
            <a:pathLst>
              <a:path w="7662372" h="4865606">
                <a:moveTo>
                  <a:pt x="0" y="0"/>
                </a:moveTo>
                <a:lnTo>
                  <a:pt x="7662373" y="0"/>
                </a:lnTo>
                <a:lnTo>
                  <a:pt x="7662373" y="4865607"/>
                </a:lnTo>
                <a:lnTo>
                  <a:pt x="0" y="486560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Analysis</a:t>
            </a:r>
          </a:p>
        </p:txBody>
      </p:sp>
      <p:sp>
        <p:nvSpPr>
          <p:cNvPr id="8" name="TextBox 8"/>
          <p:cNvSpPr txBox="1"/>
          <p:nvPr/>
        </p:nvSpPr>
        <p:spPr>
          <a:xfrm>
            <a:off x="1838739" y="2643721"/>
            <a:ext cx="8265085" cy="2959626"/>
          </a:xfrm>
          <a:prstGeom prst="rect">
            <a:avLst/>
          </a:prstGeom>
        </p:spPr>
        <p:txBody>
          <a:bodyPr lIns="0" tIns="0" rIns="0" bIns="0" rtlCol="0" anchor="t">
            <a:spAutoFit/>
          </a:bodyPr>
          <a:lstStyle/>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Number of Identities: </a:t>
            </a:r>
            <a:r>
              <a:rPr lang="en-US" sz="2977" b="1" spc="178">
                <a:solidFill>
                  <a:srgbClr val="5FB643"/>
                </a:solidFill>
                <a:latin typeface="Canva Sans Bold"/>
                <a:ea typeface="Canva Sans Bold"/>
                <a:cs typeface="Canva Sans Bold"/>
                <a:sym typeface="Canva Sans Bold"/>
              </a:rPr>
              <a:t>8631</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Number of Images: </a:t>
            </a:r>
            <a:r>
              <a:rPr lang="en-US" sz="2977" b="1" spc="178">
                <a:solidFill>
                  <a:srgbClr val="5FB643"/>
                </a:solidFill>
                <a:latin typeface="Canva Sans Bold"/>
                <a:ea typeface="Canva Sans Bold"/>
                <a:cs typeface="Canva Sans Bold"/>
                <a:sym typeface="Canva Sans Bold"/>
              </a:rPr>
              <a:t>3.14M </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Min image per folder: </a:t>
            </a:r>
            <a:r>
              <a:rPr lang="en-US" sz="2977" b="1" spc="178">
                <a:solidFill>
                  <a:srgbClr val="5FB643"/>
                </a:solidFill>
                <a:latin typeface="Canva Sans Bold"/>
                <a:ea typeface="Canva Sans Bold"/>
                <a:cs typeface="Canva Sans Bold"/>
                <a:sym typeface="Canva Sans Bold"/>
              </a:rPr>
              <a:t>87</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Max image per folder: </a:t>
            </a:r>
            <a:r>
              <a:rPr lang="en-US" sz="2977" b="1" spc="178">
                <a:solidFill>
                  <a:srgbClr val="5FB643"/>
                </a:solidFill>
                <a:latin typeface="Canva Sans Bold"/>
                <a:ea typeface="Canva Sans Bold"/>
                <a:cs typeface="Canva Sans Bold"/>
                <a:sym typeface="Canva Sans Bold"/>
              </a:rPr>
              <a:t>843</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Avg images per folder: </a:t>
            </a:r>
            <a:r>
              <a:rPr lang="en-US" sz="2977" b="1" spc="178">
                <a:solidFill>
                  <a:srgbClr val="5FB643"/>
                </a:solidFill>
                <a:latin typeface="Canva Sans Bold"/>
                <a:ea typeface="Canva Sans Bold"/>
                <a:cs typeface="Canva Sans Bold"/>
                <a:sym typeface="Canva Sans Bold"/>
              </a:rPr>
              <a:t>364.02</a:t>
            </a:r>
          </a:p>
        </p:txBody>
      </p:sp>
      <p:sp>
        <p:nvSpPr>
          <p:cNvPr id="9" name="TextBox 9"/>
          <p:cNvSpPr txBox="1"/>
          <p:nvPr/>
        </p:nvSpPr>
        <p:spPr>
          <a:xfrm>
            <a:off x="1838739" y="5965297"/>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Preprocessing</a:t>
            </a:r>
          </a:p>
        </p:txBody>
      </p:sp>
      <p:sp>
        <p:nvSpPr>
          <p:cNvPr id="10" name="TextBox 10"/>
          <p:cNvSpPr txBox="1"/>
          <p:nvPr/>
        </p:nvSpPr>
        <p:spPr>
          <a:xfrm>
            <a:off x="1838739" y="7277842"/>
            <a:ext cx="12738645" cy="1759476"/>
          </a:xfrm>
          <a:prstGeom prst="rect">
            <a:avLst/>
          </a:prstGeom>
        </p:spPr>
        <p:txBody>
          <a:bodyPr lIns="0" tIns="0" rIns="0" bIns="0" rtlCol="0" anchor="t">
            <a:spAutoFit/>
          </a:bodyPr>
          <a:lstStyle/>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Detect Face (MTCNN)</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Resize (160 x 160)</a:t>
            </a:r>
          </a:p>
          <a:p>
            <a:pPr marL="642886" lvl="1" indent="-321443" algn="l">
              <a:lnSpc>
                <a:spcPts val="4794"/>
              </a:lnSpc>
              <a:buFont typeface="Arial"/>
              <a:buChar char="•"/>
            </a:pPr>
            <a:r>
              <a:rPr lang="en-US" sz="2977" b="1" spc="178">
                <a:solidFill>
                  <a:srgbClr val="FFFFFF"/>
                </a:solidFill>
                <a:latin typeface="Canva Sans Bold"/>
                <a:ea typeface="Canva Sans Bold"/>
                <a:cs typeface="Canva Sans Bold"/>
                <a:sym typeface="Canva Sans Bold"/>
              </a:rPr>
              <a:t>Augmentation (Horizontal Flip, Rotation, Color)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Triplets</a:t>
            </a:r>
          </a:p>
        </p:txBody>
      </p:sp>
      <p:sp>
        <p:nvSpPr>
          <p:cNvPr id="7" name="TextBox 7"/>
          <p:cNvSpPr txBox="1"/>
          <p:nvPr/>
        </p:nvSpPr>
        <p:spPr>
          <a:xfrm>
            <a:off x="1838739" y="2719921"/>
            <a:ext cx="14960986" cy="2038350"/>
          </a:xfrm>
          <a:prstGeom prst="rect">
            <a:avLst/>
          </a:prstGeom>
        </p:spPr>
        <p:txBody>
          <a:bodyPr lIns="0" tIns="0" rIns="0" bIns="0" rtlCol="0" anchor="t">
            <a:spAutoFit/>
          </a:bodyPr>
          <a:lstStyle/>
          <a:p>
            <a:pPr algn="l">
              <a:lnSpc>
                <a:spcPts val="4050"/>
              </a:lnSpc>
            </a:pPr>
            <a:r>
              <a:rPr lang="en-US" sz="3000" spc="179">
                <a:solidFill>
                  <a:srgbClr val="FFFFFF"/>
                </a:solidFill>
                <a:latin typeface="Canva Sans"/>
                <a:ea typeface="Canva Sans"/>
                <a:cs typeface="Canva Sans"/>
                <a:sym typeface="Canva Sans"/>
              </a:rPr>
              <a:t>Anchor , Positive from the Same Class and Negative from different Class </a:t>
            </a:r>
          </a:p>
          <a:p>
            <a:pPr algn="l">
              <a:lnSpc>
                <a:spcPts val="4050"/>
              </a:lnSpc>
            </a:pPr>
            <a:endParaRPr lang="en-US" sz="3000" spc="179">
              <a:solidFill>
                <a:srgbClr val="FFFFFF"/>
              </a:solidFill>
              <a:latin typeface="Canva Sans"/>
              <a:ea typeface="Canva Sans"/>
              <a:cs typeface="Canva Sans"/>
              <a:sym typeface="Canva Sans"/>
            </a:endParaRPr>
          </a:p>
          <a:p>
            <a:pPr algn="l">
              <a:lnSpc>
                <a:spcPts val="4050"/>
              </a:lnSpc>
            </a:pPr>
            <a:r>
              <a:rPr lang="en-US" sz="3000" spc="179">
                <a:solidFill>
                  <a:srgbClr val="FFFFFF"/>
                </a:solidFill>
                <a:latin typeface="Canva Sans"/>
                <a:ea typeface="Canva Sans"/>
                <a:cs typeface="Canva Sans"/>
                <a:sym typeface="Canva Sans"/>
              </a:rPr>
              <a:t>Model Learn to Increase distance between anchor and negative.</a:t>
            </a:r>
          </a:p>
          <a:p>
            <a:pPr algn="l">
              <a:lnSpc>
                <a:spcPts val="4050"/>
              </a:lnSpc>
              <a:spcBef>
                <a:spcPct val="0"/>
              </a:spcBef>
            </a:pPr>
            <a:r>
              <a:rPr lang="en-US" sz="3000" spc="179">
                <a:solidFill>
                  <a:srgbClr val="FFFFFF"/>
                </a:solidFill>
                <a:latin typeface="Canva Sans"/>
                <a:ea typeface="Canva Sans"/>
                <a:cs typeface="Canva Sans"/>
                <a:sym typeface="Canva Sans"/>
              </a:rPr>
              <a:t>Decrease distance between anchor and positive.</a:t>
            </a:r>
          </a:p>
        </p:txBody>
      </p:sp>
      <p:sp>
        <p:nvSpPr>
          <p:cNvPr id="8" name="Freeform 8"/>
          <p:cNvSpPr/>
          <p:nvPr/>
        </p:nvSpPr>
        <p:spPr>
          <a:xfrm>
            <a:off x="4761473" y="5642932"/>
            <a:ext cx="13004723" cy="4047720"/>
          </a:xfrm>
          <a:custGeom>
            <a:avLst/>
            <a:gdLst/>
            <a:ahLst/>
            <a:cxnLst/>
            <a:rect l="l" t="t" r="r" b="b"/>
            <a:pathLst>
              <a:path w="13004723" h="4047720">
                <a:moveTo>
                  <a:pt x="0" y="0"/>
                </a:moveTo>
                <a:lnTo>
                  <a:pt x="13004723" y="0"/>
                </a:lnTo>
                <a:lnTo>
                  <a:pt x="13004723" y="4047720"/>
                </a:lnTo>
                <a:lnTo>
                  <a:pt x="0" y="404772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2045173"/>
            <a:ext cx="3220658" cy="7645479"/>
          </a:xfrm>
          <a:custGeom>
            <a:avLst/>
            <a:gdLst/>
            <a:ahLst/>
            <a:cxnLst/>
            <a:rect l="l" t="t" r="r" b="b"/>
            <a:pathLst>
              <a:path w="3220658" h="7645479">
                <a:moveTo>
                  <a:pt x="0" y="0"/>
                </a:moveTo>
                <a:lnTo>
                  <a:pt x="3220658" y="0"/>
                </a:lnTo>
                <a:lnTo>
                  <a:pt x="3220658" y="7645479"/>
                </a:lnTo>
                <a:lnTo>
                  <a:pt x="0" y="7645479"/>
                </a:lnTo>
                <a:lnTo>
                  <a:pt x="0" y="0"/>
                </a:lnTo>
                <a:close/>
              </a:path>
            </a:pathLst>
          </a:custGeom>
          <a:blipFill>
            <a:blip r:embed="rId3"/>
            <a:stretch>
              <a:fillRect/>
            </a:stretch>
          </a:blipFill>
        </p:spPr>
        <p:txBody>
          <a:bodyPr/>
          <a:lstStyle/>
          <a:p>
            <a:endParaRPr lang="en-US"/>
          </a:p>
        </p:txBody>
      </p:sp>
      <p:sp>
        <p:nvSpPr>
          <p:cNvPr id="7" name="Freeform 7"/>
          <p:cNvSpPr/>
          <p:nvPr/>
        </p:nvSpPr>
        <p:spPr>
          <a:xfrm>
            <a:off x="5005779" y="2045173"/>
            <a:ext cx="2714145" cy="7645479"/>
          </a:xfrm>
          <a:custGeom>
            <a:avLst/>
            <a:gdLst/>
            <a:ahLst/>
            <a:cxnLst/>
            <a:rect l="l" t="t" r="r" b="b"/>
            <a:pathLst>
              <a:path w="2714145" h="7645479">
                <a:moveTo>
                  <a:pt x="0" y="0"/>
                </a:moveTo>
                <a:lnTo>
                  <a:pt x="2714145" y="0"/>
                </a:lnTo>
                <a:lnTo>
                  <a:pt x="2714145" y="7645479"/>
                </a:lnTo>
                <a:lnTo>
                  <a:pt x="0" y="7645479"/>
                </a:lnTo>
                <a:lnTo>
                  <a:pt x="0" y="0"/>
                </a:lnTo>
                <a:close/>
              </a:path>
            </a:pathLst>
          </a:custGeom>
          <a:blipFill>
            <a:blip r:embed="rId4"/>
            <a:stretch>
              <a:fillRect/>
            </a:stretch>
          </a:blipFill>
        </p:spPr>
        <p:txBody>
          <a:bodyPr/>
          <a:lstStyle/>
          <a:p>
            <a:endParaRPr lang="en-US"/>
          </a:p>
        </p:txBody>
      </p:sp>
      <p:sp>
        <p:nvSpPr>
          <p:cNvPr id="8" name="Freeform 8"/>
          <p:cNvSpPr/>
          <p:nvPr/>
        </p:nvSpPr>
        <p:spPr>
          <a:xfrm>
            <a:off x="8370249" y="2045173"/>
            <a:ext cx="9395946" cy="3652674"/>
          </a:xfrm>
          <a:custGeom>
            <a:avLst/>
            <a:gdLst/>
            <a:ahLst/>
            <a:cxnLst/>
            <a:rect l="l" t="t" r="r" b="b"/>
            <a:pathLst>
              <a:path w="9395946" h="3652674">
                <a:moveTo>
                  <a:pt x="0" y="0"/>
                </a:moveTo>
                <a:lnTo>
                  <a:pt x="9395947" y="0"/>
                </a:lnTo>
                <a:lnTo>
                  <a:pt x="9395947" y="3652674"/>
                </a:lnTo>
                <a:lnTo>
                  <a:pt x="0" y="3652674"/>
                </a:lnTo>
                <a:lnTo>
                  <a:pt x="0" y="0"/>
                </a:lnTo>
                <a:close/>
              </a:path>
            </a:pathLst>
          </a:custGeom>
          <a:blipFill>
            <a:blip r:embed="rId5"/>
            <a:stretch>
              <a:fillRect/>
            </a:stretch>
          </a:blipFill>
        </p:spPr>
        <p:txBody>
          <a:bodyPr/>
          <a:lstStyle/>
          <a:p>
            <a:endParaRPr lang="en-US"/>
          </a:p>
        </p:txBody>
      </p:sp>
      <p:sp>
        <p:nvSpPr>
          <p:cNvPr id="9" name="Freeform 9"/>
          <p:cNvSpPr/>
          <p:nvPr/>
        </p:nvSpPr>
        <p:spPr>
          <a:xfrm>
            <a:off x="8370249" y="5895745"/>
            <a:ext cx="9395946" cy="3864083"/>
          </a:xfrm>
          <a:custGeom>
            <a:avLst/>
            <a:gdLst/>
            <a:ahLst/>
            <a:cxnLst/>
            <a:rect l="l" t="t" r="r" b="b"/>
            <a:pathLst>
              <a:path w="9395946" h="3864083">
                <a:moveTo>
                  <a:pt x="0" y="0"/>
                </a:moveTo>
                <a:lnTo>
                  <a:pt x="9395947" y="0"/>
                </a:lnTo>
                <a:lnTo>
                  <a:pt x="9395947" y="3864083"/>
                </a:lnTo>
                <a:lnTo>
                  <a:pt x="0" y="386408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4468229" y="838655"/>
            <a:ext cx="9351542"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Model: InceptionResnet-V1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303507" y="2463088"/>
            <a:ext cx="12462689" cy="5094124"/>
          </a:xfrm>
          <a:custGeom>
            <a:avLst/>
            <a:gdLst/>
            <a:ahLst/>
            <a:cxnLst/>
            <a:rect l="l" t="t" r="r" b="b"/>
            <a:pathLst>
              <a:path w="12462689" h="5094124">
                <a:moveTo>
                  <a:pt x="0" y="0"/>
                </a:moveTo>
                <a:lnTo>
                  <a:pt x="12462689" y="0"/>
                </a:lnTo>
                <a:lnTo>
                  <a:pt x="12462689" y="5094124"/>
                </a:lnTo>
                <a:lnTo>
                  <a:pt x="0" y="509412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4480476"/>
            <a:ext cx="5372100" cy="5350696"/>
          </a:xfrm>
          <a:prstGeom prst="rect">
            <a:avLst/>
          </a:prstGeom>
        </p:spPr>
        <p:txBody>
          <a:bodyPr wrap="square" lIns="0" tIns="0" rIns="0" bIns="0" rtlCol="0" anchor="t">
            <a:spAutoFit/>
          </a:bodyPr>
          <a:lstStyle/>
          <a:p>
            <a:pPr algn="l">
              <a:lnSpc>
                <a:spcPts val="4199"/>
              </a:lnSpc>
              <a:spcBef>
                <a:spcPct val="0"/>
              </a:spcBef>
            </a:pPr>
            <a:r>
              <a:rPr lang="en-US" sz="2999" b="1" dirty="0">
                <a:solidFill>
                  <a:srgbClr val="FFFFFF"/>
                </a:solidFill>
                <a:latin typeface="Canva Sans Bold"/>
                <a:ea typeface="Canva Sans Bold"/>
                <a:cs typeface="Canva Sans Bold"/>
                <a:sym typeface="Canva Sans Bold"/>
              </a:rPr>
              <a:t>Accuracy: </a:t>
            </a:r>
            <a:r>
              <a:rPr lang="en-US" sz="2999" b="1" dirty="0">
                <a:solidFill>
                  <a:srgbClr val="5FB643"/>
                </a:solidFill>
                <a:latin typeface="Canva Sans Bold"/>
                <a:ea typeface="Canva Sans Bold"/>
                <a:cs typeface="Canva Sans Bold"/>
                <a:sym typeface="Canva Sans Bold"/>
              </a:rPr>
              <a:t>99.28%</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Precision: </a:t>
            </a:r>
            <a:r>
              <a:rPr lang="en-US" sz="2999" b="1" dirty="0">
                <a:solidFill>
                  <a:srgbClr val="5FB643"/>
                </a:solidFill>
                <a:latin typeface="Canva Sans Bold"/>
                <a:ea typeface="Canva Sans Bold"/>
                <a:cs typeface="Canva Sans Bold"/>
                <a:sym typeface="Canva Sans Bold"/>
              </a:rPr>
              <a:t>99.63%</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Recall (TPR): </a:t>
            </a:r>
            <a:r>
              <a:rPr lang="en-US" sz="2999" b="1" dirty="0">
                <a:solidFill>
                  <a:srgbClr val="5FB643"/>
                </a:solidFill>
                <a:latin typeface="Canva Sans Bold"/>
                <a:ea typeface="Canva Sans Bold"/>
                <a:cs typeface="Canva Sans Bold"/>
                <a:sym typeface="Canva Sans Bold"/>
              </a:rPr>
              <a:t>98.93%</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F1-score: </a:t>
            </a:r>
            <a:r>
              <a:rPr lang="en-US" sz="2999" b="1" dirty="0">
                <a:solidFill>
                  <a:srgbClr val="5FB643"/>
                </a:solidFill>
                <a:latin typeface="Canva Sans Bold"/>
                <a:ea typeface="Canva Sans Bold"/>
                <a:cs typeface="Canva Sans Bold"/>
                <a:sym typeface="Canva Sans Bold"/>
              </a:rPr>
              <a:t>99.28%</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FPR: </a:t>
            </a:r>
            <a:r>
              <a:rPr lang="en-US" sz="2999" b="1" dirty="0">
                <a:solidFill>
                  <a:srgbClr val="5FB643"/>
                </a:solidFill>
                <a:latin typeface="Canva Sans Bold"/>
                <a:ea typeface="Canva Sans Bold"/>
                <a:cs typeface="Canva Sans Bold"/>
                <a:sym typeface="Canva Sans Bold"/>
              </a:rPr>
              <a:t>0.37%</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EER: </a:t>
            </a:r>
            <a:r>
              <a:rPr lang="en-US" sz="2999" b="1" dirty="0">
                <a:solidFill>
                  <a:srgbClr val="5FB643"/>
                </a:solidFill>
                <a:latin typeface="Canva Sans Bold"/>
                <a:ea typeface="Canva Sans Bold"/>
                <a:cs typeface="Canva Sans Bold"/>
                <a:sym typeface="Canva Sans Bold"/>
              </a:rPr>
              <a:t>0.87%</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Optimal Threshold: </a:t>
            </a:r>
            <a:r>
              <a:rPr lang="en-US" sz="2999" b="1" dirty="0">
                <a:solidFill>
                  <a:srgbClr val="5FB643"/>
                </a:solidFill>
                <a:latin typeface="Canva Sans Bold"/>
                <a:ea typeface="Canva Sans Bold"/>
                <a:cs typeface="Canva Sans Bold"/>
                <a:sym typeface="Canva Sans Bold"/>
              </a:rPr>
              <a:t>0.5698</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AUC: </a:t>
            </a:r>
            <a:r>
              <a:rPr lang="en-US" sz="2999" b="1" dirty="0">
                <a:solidFill>
                  <a:srgbClr val="5FB643"/>
                </a:solidFill>
                <a:latin typeface="Canva Sans Bold"/>
                <a:ea typeface="Canva Sans Bold"/>
                <a:cs typeface="Canva Sans Bold"/>
                <a:sym typeface="Canva Sans Bold"/>
              </a:rPr>
              <a:t>0.999</a:t>
            </a:r>
          </a:p>
          <a:p>
            <a:pPr algn="l">
              <a:lnSpc>
                <a:spcPts val="4199"/>
              </a:lnSpc>
              <a:spcBef>
                <a:spcPct val="0"/>
              </a:spcBef>
            </a:pPr>
            <a:r>
              <a:rPr lang="en-US" sz="2999" b="1" dirty="0">
                <a:solidFill>
                  <a:srgbClr val="FFFFFF"/>
                </a:solidFill>
                <a:latin typeface="Canva Sans Bold"/>
                <a:ea typeface="Canva Sans Bold"/>
                <a:cs typeface="Canva Sans Bold"/>
                <a:sym typeface="Canva Sans Bold"/>
              </a:rPr>
              <a:t>Average Precision: </a:t>
            </a:r>
            <a:r>
              <a:rPr lang="en-US" sz="2999" b="1" dirty="0">
                <a:solidFill>
                  <a:srgbClr val="5FB643"/>
                </a:solidFill>
                <a:latin typeface="Canva Sans Bold"/>
                <a:ea typeface="Canva Sans Bold"/>
                <a:cs typeface="Canva Sans Bold"/>
                <a:sym typeface="Canva Sans Bold"/>
              </a:rPr>
              <a:t>0.999</a:t>
            </a:r>
          </a:p>
          <a:p>
            <a:pPr algn="l">
              <a:lnSpc>
                <a:spcPts val="4199"/>
              </a:lnSpc>
              <a:spcBef>
                <a:spcPct val="0"/>
              </a:spcBef>
            </a:pPr>
            <a:endParaRPr lang="en-US" sz="2999" b="1" dirty="0">
              <a:solidFill>
                <a:srgbClr val="5FB643"/>
              </a:solidFill>
              <a:latin typeface="Canva Sans Bold"/>
              <a:ea typeface="Canva Sans Bold"/>
              <a:cs typeface="Canva Sans Bold"/>
              <a:sym typeface="Canva Sans Bold"/>
            </a:endParaRPr>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Result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96576" y="3556217"/>
            <a:ext cx="12628737" cy="676464"/>
            <a:chOff x="0" y="0"/>
            <a:chExt cx="3326087" cy="178163"/>
          </a:xfrm>
        </p:grpSpPr>
        <p:sp>
          <p:nvSpPr>
            <p:cNvPr id="7" name="Freeform 7"/>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8" name="TextBox 8"/>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sp>
        <p:nvSpPr>
          <p:cNvPr id="9" name="TextBox 9"/>
          <p:cNvSpPr txBox="1"/>
          <p:nvPr/>
        </p:nvSpPr>
        <p:spPr>
          <a:xfrm>
            <a:off x="3321652" y="1666264"/>
            <a:ext cx="11778584" cy="838309"/>
          </a:xfrm>
          <a:prstGeom prst="rect">
            <a:avLst/>
          </a:prstGeom>
        </p:spPr>
        <p:txBody>
          <a:bodyPr lIns="0" tIns="0" rIns="0" bIns="0" rtlCol="0" anchor="t">
            <a:spAutoFit/>
          </a:bodyPr>
          <a:lstStyle/>
          <a:p>
            <a:pPr marL="0" lvl="0" indent="0" algn="ctr">
              <a:lnSpc>
                <a:spcPts val="5100"/>
              </a:lnSpc>
            </a:pPr>
            <a:r>
              <a:rPr lang="en-US" sz="5313" spc="-318">
                <a:solidFill>
                  <a:srgbClr val="FFFFFF"/>
                </a:solidFill>
                <a:latin typeface="Rustic Printed"/>
                <a:ea typeface="Rustic Printed"/>
                <a:cs typeface="Rustic Printed"/>
                <a:sym typeface="Rustic Printed"/>
              </a:rPr>
              <a:t>TEAM MEMBERS</a:t>
            </a:r>
          </a:p>
        </p:txBody>
      </p:sp>
      <p:sp>
        <p:nvSpPr>
          <p:cNvPr id="10" name="TextBox 10"/>
          <p:cNvSpPr txBox="1"/>
          <p:nvPr/>
        </p:nvSpPr>
        <p:spPr>
          <a:xfrm>
            <a:off x="3184923" y="3627749"/>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u="none" strike="noStrike" spc="179" dirty="0">
                <a:solidFill>
                  <a:srgbClr val="FFFFFF"/>
                </a:solidFill>
                <a:latin typeface="Canva Sans Medium"/>
                <a:ea typeface="Canva Sans Medium"/>
                <a:cs typeface="Canva Sans Medium"/>
                <a:sym typeface="Canva Sans Medium"/>
              </a:rPr>
              <a:t>Suhail Mahmoud</a:t>
            </a:r>
          </a:p>
        </p:txBody>
      </p:sp>
      <p:grpSp>
        <p:nvGrpSpPr>
          <p:cNvPr id="11" name="Group 11"/>
          <p:cNvGrpSpPr/>
          <p:nvPr/>
        </p:nvGrpSpPr>
        <p:grpSpPr>
          <a:xfrm>
            <a:off x="2896576" y="4584450"/>
            <a:ext cx="12628737" cy="676464"/>
            <a:chOff x="0" y="0"/>
            <a:chExt cx="3326087" cy="178163"/>
          </a:xfrm>
        </p:grpSpPr>
        <p:sp>
          <p:nvSpPr>
            <p:cNvPr id="12" name="Freeform 12"/>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3" name="TextBox 13"/>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2896576" y="5565713"/>
            <a:ext cx="12628737" cy="676464"/>
            <a:chOff x="0" y="0"/>
            <a:chExt cx="3326087" cy="178163"/>
          </a:xfrm>
        </p:grpSpPr>
        <p:sp>
          <p:nvSpPr>
            <p:cNvPr id="15" name="Freeform 15"/>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6" name="TextBox 16"/>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2896576" y="6546977"/>
            <a:ext cx="12628737" cy="676464"/>
            <a:chOff x="0" y="0"/>
            <a:chExt cx="3326087" cy="178163"/>
          </a:xfrm>
        </p:grpSpPr>
        <p:sp>
          <p:nvSpPr>
            <p:cNvPr id="18" name="Freeform 18"/>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19" name="TextBox 19"/>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20" name="Group 20"/>
          <p:cNvGrpSpPr/>
          <p:nvPr/>
        </p:nvGrpSpPr>
        <p:grpSpPr>
          <a:xfrm>
            <a:off x="2896576" y="7528241"/>
            <a:ext cx="12628737" cy="676464"/>
            <a:chOff x="0" y="0"/>
            <a:chExt cx="3326087" cy="178163"/>
          </a:xfrm>
        </p:grpSpPr>
        <p:sp>
          <p:nvSpPr>
            <p:cNvPr id="21" name="Freeform 21"/>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22" name="TextBox 22"/>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grpSp>
        <p:nvGrpSpPr>
          <p:cNvPr id="23" name="Group 23"/>
          <p:cNvGrpSpPr/>
          <p:nvPr/>
        </p:nvGrpSpPr>
        <p:grpSpPr>
          <a:xfrm>
            <a:off x="2896576" y="8475318"/>
            <a:ext cx="12628737" cy="676464"/>
            <a:chOff x="0" y="0"/>
            <a:chExt cx="3326087" cy="178163"/>
          </a:xfrm>
        </p:grpSpPr>
        <p:sp>
          <p:nvSpPr>
            <p:cNvPr id="24" name="Freeform 24"/>
            <p:cNvSpPr/>
            <p:nvPr/>
          </p:nvSpPr>
          <p:spPr>
            <a:xfrm>
              <a:off x="0" y="0"/>
              <a:ext cx="3326087" cy="178163"/>
            </a:xfrm>
            <a:custGeom>
              <a:avLst/>
              <a:gdLst/>
              <a:ahLst/>
              <a:cxnLst/>
              <a:rect l="l" t="t" r="r" b="b"/>
              <a:pathLst>
                <a:path w="3326087" h="178163">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txBody>
            <a:bodyPr/>
            <a:lstStyle/>
            <a:p>
              <a:endParaRPr lang="en-US"/>
            </a:p>
          </p:txBody>
        </p:sp>
        <p:sp>
          <p:nvSpPr>
            <p:cNvPr id="25" name="TextBox 25"/>
            <p:cNvSpPr txBox="1"/>
            <p:nvPr/>
          </p:nvSpPr>
          <p:spPr>
            <a:xfrm>
              <a:off x="88900" y="-57150"/>
              <a:ext cx="3148287" cy="235313"/>
            </a:xfrm>
            <a:prstGeom prst="rect">
              <a:avLst/>
            </a:prstGeom>
          </p:spPr>
          <p:txBody>
            <a:bodyPr lIns="50800" tIns="50800" rIns="50800" bIns="50800" rtlCol="0" anchor="ctr"/>
            <a:lstStyle/>
            <a:p>
              <a:pPr algn="ctr">
                <a:lnSpc>
                  <a:spcPts val="4200"/>
                </a:lnSpc>
              </a:pPr>
              <a:endParaRPr/>
            </a:p>
          </p:txBody>
        </p:sp>
      </p:grpSp>
      <p:sp>
        <p:nvSpPr>
          <p:cNvPr id="26" name="TextBox 26"/>
          <p:cNvSpPr txBox="1"/>
          <p:nvPr/>
        </p:nvSpPr>
        <p:spPr>
          <a:xfrm>
            <a:off x="3184923" y="4632263"/>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Heba Shaaban</a:t>
            </a:r>
          </a:p>
        </p:txBody>
      </p:sp>
      <p:sp>
        <p:nvSpPr>
          <p:cNvPr id="27" name="TextBox 27"/>
          <p:cNvSpPr txBox="1"/>
          <p:nvPr/>
        </p:nvSpPr>
        <p:spPr>
          <a:xfrm>
            <a:off x="3184923" y="5637245"/>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Abdelrahman Hamdi</a:t>
            </a:r>
          </a:p>
        </p:txBody>
      </p:sp>
      <p:sp>
        <p:nvSpPr>
          <p:cNvPr id="28" name="TextBox 28"/>
          <p:cNvSpPr txBox="1"/>
          <p:nvPr/>
        </p:nvSpPr>
        <p:spPr>
          <a:xfrm>
            <a:off x="3184923" y="6618509"/>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Rana Ahmed </a:t>
            </a:r>
          </a:p>
        </p:txBody>
      </p:sp>
      <p:sp>
        <p:nvSpPr>
          <p:cNvPr id="29" name="TextBox 29"/>
          <p:cNvSpPr txBox="1"/>
          <p:nvPr/>
        </p:nvSpPr>
        <p:spPr>
          <a:xfrm>
            <a:off x="3184923" y="7599773"/>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a:solidFill>
                  <a:srgbClr val="FFFFFF"/>
                </a:solidFill>
                <a:latin typeface="Canva Sans Medium"/>
                <a:ea typeface="Canva Sans Medium"/>
                <a:cs typeface="Canva Sans Medium"/>
                <a:sym typeface="Canva Sans Medium"/>
              </a:rPr>
              <a:t>Abdelrahman Osama</a:t>
            </a:r>
          </a:p>
        </p:txBody>
      </p:sp>
      <p:sp>
        <p:nvSpPr>
          <p:cNvPr id="30" name="TextBox 30"/>
          <p:cNvSpPr txBox="1"/>
          <p:nvPr/>
        </p:nvSpPr>
        <p:spPr>
          <a:xfrm>
            <a:off x="3321652" y="8546850"/>
            <a:ext cx="12052042" cy="495300"/>
          </a:xfrm>
          <a:prstGeom prst="rect">
            <a:avLst/>
          </a:prstGeom>
        </p:spPr>
        <p:txBody>
          <a:bodyPr lIns="0" tIns="0" rIns="0" bIns="0" rtlCol="0" anchor="t">
            <a:spAutoFit/>
          </a:bodyPr>
          <a:lstStyle/>
          <a:p>
            <a:pPr marL="0" lvl="0" indent="0" algn="ctr">
              <a:lnSpc>
                <a:spcPts val="4050"/>
              </a:lnSpc>
              <a:spcBef>
                <a:spcPct val="0"/>
              </a:spcBef>
            </a:pPr>
            <a:r>
              <a:rPr lang="en-US" sz="3000" b="1" spc="179" dirty="0">
                <a:solidFill>
                  <a:srgbClr val="FFFFFF"/>
                </a:solidFill>
                <a:latin typeface="Canva Sans Medium"/>
                <a:ea typeface="Canva Sans Medium"/>
                <a:cs typeface="Canva Sans Medium"/>
                <a:sym typeface="Canva Sans Medium"/>
              </a:rPr>
              <a:t>Habiba A. Abdulkader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304118" y="1896373"/>
            <a:ext cx="2528233" cy="2416659"/>
            <a:chOff x="0" y="0"/>
            <a:chExt cx="665872" cy="636486"/>
          </a:xfrm>
        </p:grpSpPr>
        <p:sp>
          <p:nvSpPr>
            <p:cNvPr id="4" name="Freeform 4"/>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5" name="TextBox 5"/>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08</a:t>
              </a:r>
            </a:p>
          </p:txBody>
        </p:sp>
      </p:grpSp>
      <p:sp>
        <p:nvSpPr>
          <p:cNvPr id="6" name="Freeform 6"/>
          <p:cNvSpPr/>
          <p:nvPr/>
        </p:nvSpPr>
        <p:spPr>
          <a:xfrm>
            <a:off x="10316469" y="3411640"/>
            <a:ext cx="5658755" cy="3847953"/>
          </a:xfrm>
          <a:custGeom>
            <a:avLst/>
            <a:gdLst/>
            <a:ahLst/>
            <a:cxnLst/>
            <a:rect l="l" t="t" r="r" b="b"/>
            <a:pathLst>
              <a:path w="5658755" h="3847953">
                <a:moveTo>
                  <a:pt x="0" y="0"/>
                </a:moveTo>
                <a:lnTo>
                  <a:pt x="5658755" y="0"/>
                </a:lnTo>
                <a:lnTo>
                  <a:pt x="5658755" y="3847953"/>
                </a:lnTo>
                <a:lnTo>
                  <a:pt x="0" y="3847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975224" y="40197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304118" y="4468767"/>
            <a:ext cx="9012351"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ID VERFICATION</a:t>
            </a:r>
          </a:p>
        </p:txBody>
      </p:sp>
      <p:sp>
        <p:nvSpPr>
          <p:cNvPr id="9" name="Freeform 9"/>
          <p:cNvSpPr/>
          <p:nvPr/>
        </p:nvSpPr>
        <p:spPr>
          <a:xfrm>
            <a:off x="468428" y="8076090"/>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027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94730" y="5143500"/>
            <a:ext cx="2511304" cy="1707687"/>
          </a:xfrm>
          <a:custGeom>
            <a:avLst/>
            <a:gdLst/>
            <a:ahLst/>
            <a:cxnLst/>
            <a:rect l="l" t="t" r="r" b="b"/>
            <a:pathLst>
              <a:path w="2511304" h="1707687">
                <a:moveTo>
                  <a:pt x="0" y="0"/>
                </a:moveTo>
                <a:lnTo>
                  <a:pt x="2511304" y="0"/>
                </a:lnTo>
                <a:lnTo>
                  <a:pt x="2511304" y="1707687"/>
                </a:lnTo>
                <a:lnTo>
                  <a:pt x="0" y="1707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173359" y="4117625"/>
            <a:ext cx="3373695" cy="1626002"/>
            <a:chOff x="0" y="0"/>
            <a:chExt cx="888545" cy="428248"/>
          </a:xfrm>
        </p:grpSpPr>
        <p:sp>
          <p:nvSpPr>
            <p:cNvPr id="8" name="Freeform 8"/>
            <p:cNvSpPr/>
            <p:nvPr/>
          </p:nvSpPr>
          <p:spPr>
            <a:xfrm>
              <a:off x="0" y="0"/>
              <a:ext cx="888545" cy="428248"/>
            </a:xfrm>
            <a:custGeom>
              <a:avLst/>
              <a:gdLst/>
              <a:ahLst/>
              <a:cxnLst/>
              <a:rect l="l" t="t" r="r" b="b"/>
              <a:pathLst>
                <a:path w="888545" h="428248">
                  <a:moveTo>
                    <a:pt x="117034" y="0"/>
                  </a:moveTo>
                  <a:lnTo>
                    <a:pt x="771511" y="0"/>
                  </a:lnTo>
                  <a:cubicBezTo>
                    <a:pt x="836147" y="0"/>
                    <a:pt x="888545" y="52398"/>
                    <a:pt x="888545" y="117034"/>
                  </a:cubicBezTo>
                  <a:lnTo>
                    <a:pt x="888545" y="311213"/>
                  </a:lnTo>
                  <a:cubicBezTo>
                    <a:pt x="888545" y="342253"/>
                    <a:pt x="876215" y="372021"/>
                    <a:pt x="854267" y="393969"/>
                  </a:cubicBezTo>
                  <a:cubicBezTo>
                    <a:pt x="832318" y="415917"/>
                    <a:pt x="802550" y="428248"/>
                    <a:pt x="771511" y="428248"/>
                  </a:cubicBezTo>
                  <a:lnTo>
                    <a:pt x="117034" y="428248"/>
                  </a:lnTo>
                  <a:cubicBezTo>
                    <a:pt x="85995" y="428248"/>
                    <a:pt x="56227" y="415917"/>
                    <a:pt x="34279" y="393969"/>
                  </a:cubicBezTo>
                  <a:cubicBezTo>
                    <a:pt x="12330" y="372021"/>
                    <a:pt x="0" y="342253"/>
                    <a:pt x="0" y="311213"/>
                  </a:cubicBezTo>
                  <a:lnTo>
                    <a:pt x="0" y="117034"/>
                  </a:lnTo>
                  <a:cubicBezTo>
                    <a:pt x="0" y="85995"/>
                    <a:pt x="12330" y="56227"/>
                    <a:pt x="34279" y="34279"/>
                  </a:cubicBezTo>
                  <a:cubicBezTo>
                    <a:pt x="56227" y="12330"/>
                    <a:pt x="85995" y="0"/>
                    <a:pt x="117034" y="0"/>
                  </a:cubicBezTo>
                  <a:close/>
                </a:path>
              </a:pathLst>
            </a:custGeom>
            <a:solidFill>
              <a:srgbClr val="52BFAA"/>
            </a:solidFill>
          </p:spPr>
          <p:txBody>
            <a:bodyPr/>
            <a:lstStyle/>
            <a:p>
              <a:endParaRPr lang="en-US"/>
            </a:p>
          </p:txBody>
        </p:sp>
        <p:sp>
          <p:nvSpPr>
            <p:cNvPr id="9" name="TextBox 9"/>
            <p:cNvSpPr txBox="1"/>
            <p:nvPr/>
          </p:nvSpPr>
          <p:spPr>
            <a:xfrm>
              <a:off x="0" y="-57150"/>
              <a:ext cx="888545" cy="485398"/>
            </a:xfrm>
            <a:prstGeom prst="rect">
              <a:avLst/>
            </a:prstGeom>
          </p:spPr>
          <p:txBody>
            <a:bodyPr lIns="50800" tIns="50800" rIns="50800" bIns="50800" rtlCol="0" anchor="ctr"/>
            <a:lstStyle/>
            <a:p>
              <a:pPr algn="ctr">
                <a:lnSpc>
                  <a:spcPts val="4059"/>
                </a:lnSpc>
              </a:pPr>
              <a:r>
                <a:rPr lang="en-US" sz="2899" b="1">
                  <a:solidFill>
                    <a:srgbClr val="FFFFFF"/>
                  </a:solidFill>
                  <a:latin typeface="Canva Sans Bold"/>
                  <a:ea typeface="Canva Sans Bold"/>
                  <a:cs typeface="Canva Sans Bold"/>
                  <a:sym typeface="Canva Sans Bold"/>
                </a:rPr>
                <a:t>ID Detection </a:t>
              </a:r>
            </a:p>
            <a:p>
              <a:pPr algn="ctr">
                <a:lnSpc>
                  <a:spcPts val="4059"/>
                </a:lnSpc>
              </a:pPr>
              <a:r>
                <a:rPr lang="en-US" sz="2899" b="1">
                  <a:solidFill>
                    <a:srgbClr val="FFFFFF"/>
                  </a:solidFill>
                  <a:latin typeface="Canva Sans Bold"/>
                  <a:ea typeface="Canva Sans Bold"/>
                  <a:cs typeface="Canva Sans Bold"/>
                  <a:sym typeface="Canva Sans Bold"/>
                </a:rPr>
                <a:t>model</a:t>
              </a:r>
              <a:r>
                <a:rPr lang="en-US" sz="2899">
                  <a:solidFill>
                    <a:srgbClr val="000000"/>
                  </a:solidFill>
                  <a:latin typeface="Canva Sans"/>
                  <a:ea typeface="Canva Sans"/>
                  <a:cs typeface="Canva Sans"/>
                  <a:sym typeface="Canva Sans"/>
                </a:rPr>
                <a:t> </a:t>
              </a:r>
            </a:p>
          </p:txBody>
        </p:sp>
      </p:grpSp>
      <p:sp>
        <p:nvSpPr>
          <p:cNvPr id="10" name="TextBox 10"/>
          <p:cNvSpPr txBox="1"/>
          <p:nvPr/>
        </p:nvSpPr>
        <p:spPr>
          <a:xfrm>
            <a:off x="2050382" y="1333002"/>
            <a:ext cx="13269288" cy="1026795"/>
          </a:xfrm>
          <a:prstGeom prst="rect">
            <a:avLst/>
          </a:prstGeom>
        </p:spPr>
        <p:txBody>
          <a:bodyPr lIns="0" tIns="0" rIns="0" bIns="0" rtlCol="0" anchor="t">
            <a:spAutoFit/>
          </a:bodyPr>
          <a:lstStyle/>
          <a:p>
            <a:pPr marL="0" lvl="0" indent="0" algn="ctr">
              <a:lnSpc>
                <a:spcPts val="6240"/>
              </a:lnSpc>
            </a:pPr>
            <a:r>
              <a:rPr lang="en-US" sz="6500" spc="-390">
                <a:solidFill>
                  <a:srgbClr val="FFFFFF"/>
                </a:solidFill>
                <a:latin typeface="Rustic Printed"/>
                <a:ea typeface="Rustic Printed"/>
                <a:cs typeface="Rustic Printed"/>
                <a:sym typeface="Rustic Printed"/>
              </a:rPr>
              <a:t>ID VERIFICATION</a:t>
            </a:r>
          </a:p>
        </p:txBody>
      </p:sp>
      <p:grpSp>
        <p:nvGrpSpPr>
          <p:cNvPr id="11" name="Group 11"/>
          <p:cNvGrpSpPr/>
          <p:nvPr/>
        </p:nvGrpSpPr>
        <p:grpSpPr>
          <a:xfrm>
            <a:off x="8567762" y="3959962"/>
            <a:ext cx="3373695" cy="1626002"/>
            <a:chOff x="0" y="0"/>
            <a:chExt cx="888545" cy="428248"/>
          </a:xfrm>
        </p:grpSpPr>
        <p:sp>
          <p:nvSpPr>
            <p:cNvPr id="12" name="Freeform 12"/>
            <p:cNvSpPr/>
            <p:nvPr/>
          </p:nvSpPr>
          <p:spPr>
            <a:xfrm>
              <a:off x="0" y="0"/>
              <a:ext cx="888545" cy="428248"/>
            </a:xfrm>
            <a:custGeom>
              <a:avLst/>
              <a:gdLst/>
              <a:ahLst/>
              <a:cxnLst/>
              <a:rect l="l" t="t" r="r" b="b"/>
              <a:pathLst>
                <a:path w="888545" h="428248">
                  <a:moveTo>
                    <a:pt x="117034" y="0"/>
                  </a:moveTo>
                  <a:lnTo>
                    <a:pt x="771511" y="0"/>
                  </a:lnTo>
                  <a:cubicBezTo>
                    <a:pt x="836147" y="0"/>
                    <a:pt x="888545" y="52398"/>
                    <a:pt x="888545" y="117034"/>
                  </a:cubicBezTo>
                  <a:lnTo>
                    <a:pt x="888545" y="311213"/>
                  </a:lnTo>
                  <a:cubicBezTo>
                    <a:pt x="888545" y="342253"/>
                    <a:pt x="876215" y="372021"/>
                    <a:pt x="854267" y="393969"/>
                  </a:cubicBezTo>
                  <a:cubicBezTo>
                    <a:pt x="832318" y="415917"/>
                    <a:pt x="802550" y="428248"/>
                    <a:pt x="771511" y="428248"/>
                  </a:cubicBezTo>
                  <a:lnTo>
                    <a:pt x="117034" y="428248"/>
                  </a:lnTo>
                  <a:cubicBezTo>
                    <a:pt x="85995" y="428248"/>
                    <a:pt x="56227" y="415917"/>
                    <a:pt x="34279" y="393969"/>
                  </a:cubicBezTo>
                  <a:cubicBezTo>
                    <a:pt x="12330" y="372021"/>
                    <a:pt x="0" y="342253"/>
                    <a:pt x="0" y="311213"/>
                  </a:cubicBezTo>
                  <a:lnTo>
                    <a:pt x="0" y="117034"/>
                  </a:lnTo>
                  <a:cubicBezTo>
                    <a:pt x="0" y="85995"/>
                    <a:pt x="12330" y="56227"/>
                    <a:pt x="34279" y="34279"/>
                  </a:cubicBezTo>
                  <a:cubicBezTo>
                    <a:pt x="56227" y="12330"/>
                    <a:pt x="85995" y="0"/>
                    <a:pt x="117034" y="0"/>
                  </a:cubicBezTo>
                  <a:close/>
                </a:path>
              </a:pathLst>
            </a:custGeom>
            <a:solidFill>
              <a:srgbClr val="52BFAA"/>
            </a:solidFill>
          </p:spPr>
          <p:txBody>
            <a:bodyPr/>
            <a:lstStyle/>
            <a:p>
              <a:endParaRPr lang="en-US"/>
            </a:p>
          </p:txBody>
        </p:sp>
        <p:sp>
          <p:nvSpPr>
            <p:cNvPr id="13" name="TextBox 13"/>
            <p:cNvSpPr txBox="1"/>
            <p:nvPr/>
          </p:nvSpPr>
          <p:spPr>
            <a:xfrm>
              <a:off x="0" y="-57150"/>
              <a:ext cx="888545" cy="485398"/>
            </a:xfrm>
            <a:prstGeom prst="rect">
              <a:avLst/>
            </a:prstGeom>
          </p:spPr>
          <p:txBody>
            <a:bodyPr lIns="50800" tIns="50800" rIns="50800" bIns="50800" rtlCol="0" anchor="ctr"/>
            <a:lstStyle/>
            <a:p>
              <a:pPr algn="ctr">
                <a:lnSpc>
                  <a:spcPts val="4059"/>
                </a:lnSpc>
              </a:pPr>
              <a:r>
                <a:rPr lang="en-US" sz="2899" b="1">
                  <a:solidFill>
                    <a:srgbClr val="FFFFFF"/>
                  </a:solidFill>
                  <a:latin typeface="Canva Sans Bold"/>
                  <a:ea typeface="Canva Sans Bold"/>
                  <a:cs typeface="Canva Sans Bold"/>
                  <a:sym typeface="Canva Sans Bold"/>
                </a:rPr>
                <a:t>Fields Detection </a:t>
              </a:r>
            </a:p>
            <a:p>
              <a:pPr algn="ctr">
                <a:lnSpc>
                  <a:spcPts val="4059"/>
                </a:lnSpc>
              </a:pPr>
              <a:r>
                <a:rPr lang="en-US" sz="2899" b="1">
                  <a:solidFill>
                    <a:srgbClr val="FFFFFF"/>
                  </a:solidFill>
                  <a:latin typeface="Canva Sans Bold"/>
                  <a:ea typeface="Canva Sans Bold"/>
                  <a:cs typeface="Canva Sans Bold"/>
                  <a:sym typeface="Canva Sans Bold"/>
                </a:rPr>
                <a:t>model</a:t>
              </a:r>
              <a:r>
                <a:rPr lang="en-US" sz="2899">
                  <a:solidFill>
                    <a:srgbClr val="000000"/>
                  </a:solidFill>
                  <a:latin typeface="Canva Sans"/>
                  <a:ea typeface="Canva Sans"/>
                  <a:cs typeface="Canva Sans"/>
                  <a:sym typeface="Canva Sans"/>
                </a:rPr>
                <a:t> </a:t>
              </a:r>
            </a:p>
          </p:txBody>
        </p:sp>
      </p:grpSp>
      <p:grpSp>
        <p:nvGrpSpPr>
          <p:cNvPr id="14" name="Group 14"/>
          <p:cNvGrpSpPr/>
          <p:nvPr/>
        </p:nvGrpSpPr>
        <p:grpSpPr>
          <a:xfrm>
            <a:off x="13247634" y="4218628"/>
            <a:ext cx="3373695" cy="1626002"/>
            <a:chOff x="0" y="0"/>
            <a:chExt cx="888545" cy="428248"/>
          </a:xfrm>
        </p:grpSpPr>
        <p:sp>
          <p:nvSpPr>
            <p:cNvPr id="15" name="Freeform 15"/>
            <p:cNvSpPr/>
            <p:nvPr/>
          </p:nvSpPr>
          <p:spPr>
            <a:xfrm>
              <a:off x="0" y="0"/>
              <a:ext cx="888545" cy="428248"/>
            </a:xfrm>
            <a:custGeom>
              <a:avLst/>
              <a:gdLst/>
              <a:ahLst/>
              <a:cxnLst/>
              <a:rect l="l" t="t" r="r" b="b"/>
              <a:pathLst>
                <a:path w="888545" h="428248">
                  <a:moveTo>
                    <a:pt x="117034" y="0"/>
                  </a:moveTo>
                  <a:lnTo>
                    <a:pt x="771511" y="0"/>
                  </a:lnTo>
                  <a:cubicBezTo>
                    <a:pt x="836147" y="0"/>
                    <a:pt x="888545" y="52398"/>
                    <a:pt x="888545" y="117034"/>
                  </a:cubicBezTo>
                  <a:lnTo>
                    <a:pt x="888545" y="311213"/>
                  </a:lnTo>
                  <a:cubicBezTo>
                    <a:pt x="888545" y="342253"/>
                    <a:pt x="876215" y="372021"/>
                    <a:pt x="854267" y="393969"/>
                  </a:cubicBezTo>
                  <a:cubicBezTo>
                    <a:pt x="832318" y="415917"/>
                    <a:pt x="802550" y="428248"/>
                    <a:pt x="771511" y="428248"/>
                  </a:cubicBezTo>
                  <a:lnTo>
                    <a:pt x="117034" y="428248"/>
                  </a:lnTo>
                  <a:cubicBezTo>
                    <a:pt x="85995" y="428248"/>
                    <a:pt x="56227" y="415917"/>
                    <a:pt x="34279" y="393969"/>
                  </a:cubicBezTo>
                  <a:cubicBezTo>
                    <a:pt x="12330" y="372021"/>
                    <a:pt x="0" y="342253"/>
                    <a:pt x="0" y="311213"/>
                  </a:cubicBezTo>
                  <a:lnTo>
                    <a:pt x="0" y="117034"/>
                  </a:lnTo>
                  <a:cubicBezTo>
                    <a:pt x="0" y="85995"/>
                    <a:pt x="12330" y="56227"/>
                    <a:pt x="34279" y="34279"/>
                  </a:cubicBezTo>
                  <a:cubicBezTo>
                    <a:pt x="56227" y="12330"/>
                    <a:pt x="85995" y="0"/>
                    <a:pt x="117034" y="0"/>
                  </a:cubicBezTo>
                  <a:close/>
                </a:path>
              </a:pathLst>
            </a:custGeom>
            <a:solidFill>
              <a:srgbClr val="52BFAA"/>
            </a:solidFill>
          </p:spPr>
          <p:txBody>
            <a:bodyPr/>
            <a:lstStyle/>
            <a:p>
              <a:endParaRPr lang="en-US"/>
            </a:p>
          </p:txBody>
        </p:sp>
        <p:sp>
          <p:nvSpPr>
            <p:cNvPr id="16" name="TextBox 16"/>
            <p:cNvSpPr txBox="1"/>
            <p:nvPr/>
          </p:nvSpPr>
          <p:spPr>
            <a:xfrm>
              <a:off x="0" y="-57150"/>
              <a:ext cx="888545" cy="485398"/>
            </a:xfrm>
            <a:prstGeom prst="rect">
              <a:avLst/>
            </a:prstGeom>
          </p:spPr>
          <p:txBody>
            <a:bodyPr lIns="50800" tIns="50800" rIns="50800" bIns="50800" rtlCol="0" anchor="ctr"/>
            <a:lstStyle/>
            <a:p>
              <a:pPr algn="ctr">
                <a:lnSpc>
                  <a:spcPts val="4059"/>
                </a:lnSpc>
              </a:pPr>
              <a:r>
                <a:rPr lang="en-US" sz="2899" b="1">
                  <a:solidFill>
                    <a:srgbClr val="FFFFFF"/>
                  </a:solidFill>
                  <a:latin typeface="Canva Sans Bold"/>
                  <a:ea typeface="Canva Sans Bold"/>
                  <a:cs typeface="Canva Sans Bold"/>
                  <a:sym typeface="Canva Sans Bold"/>
                </a:rPr>
                <a:t>OCR</a:t>
              </a:r>
            </a:p>
            <a:p>
              <a:pPr algn="ctr">
                <a:lnSpc>
                  <a:spcPts val="4059"/>
                </a:lnSpc>
              </a:pPr>
              <a:r>
                <a:rPr lang="en-US" sz="2899" b="1">
                  <a:solidFill>
                    <a:srgbClr val="FFFFFF"/>
                  </a:solidFill>
                  <a:latin typeface="Canva Sans Bold"/>
                  <a:ea typeface="Canva Sans Bold"/>
                  <a:cs typeface="Canva Sans Bold"/>
                  <a:sym typeface="Canva Sans Bold"/>
                </a:rPr>
                <a:t>model</a:t>
              </a:r>
              <a:r>
                <a:rPr lang="en-US" sz="2899">
                  <a:solidFill>
                    <a:srgbClr val="000000"/>
                  </a:solidFill>
                  <a:latin typeface="Canva Sans"/>
                  <a:ea typeface="Canva Sans"/>
                  <a:cs typeface="Canva Sans"/>
                  <a:sym typeface="Canva Sans"/>
                </a:rPr>
                <a:t> </a:t>
              </a:r>
            </a:p>
          </p:txBody>
        </p:sp>
      </p:grpSp>
      <p:sp>
        <p:nvSpPr>
          <p:cNvPr id="17" name="AutoShape 17"/>
          <p:cNvSpPr/>
          <p:nvPr/>
        </p:nvSpPr>
        <p:spPr>
          <a:xfrm flipV="1">
            <a:off x="3306034" y="4930626"/>
            <a:ext cx="867325" cy="106671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8" name="AutoShape 18"/>
          <p:cNvSpPr/>
          <p:nvPr/>
        </p:nvSpPr>
        <p:spPr>
          <a:xfrm flipV="1">
            <a:off x="7551450" y="4772963"/>
            <a:ext cx="1016312" cy="66254"/>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9" name="AutoShape 19"/>
          <p:cNvSpPr/>
          <p:nvPr/>
        </p:nvSpPr>
        <p:spPr>
          <a:xfrm>
            <a:off x="11941457" y="4772963"/>
            <a:ext cx="1306177" cy="258666"/>
          </a:xfrm>
          <a:prstGeom prst="line">
            <a:avLst/>
          </a:prstGeom>
          <a:ln w="38100" cap="flat">
            <a:solidFill>
              <a:srgbClr val="FFFFFF"/>
            </a:solidFill>
            <a:prstDash val="solid"/>
            <a:headEnd type="none" w="sm" len="sm"/>
            <a:tailEnd type="triangle" w="lg" len="med"/>
          </a:ln>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DataSet:</a:t>
            </a:r>
          </a:p>
        </p:txBody>
      </p:sp>
      <p:sp>
        <p:nvSpPr>
          <p:cNvPr id="7" name="TextBox 7"/>
          <p:cNvSpPr txBox="1"/>
          <p:nvPr/>
        </p:nvSpPr>
        <p:spPr>
          <a:xfrm>
            <a:off x="1438566" y="2852789"/>
            <a:ext cx="14610522" cy="6960870"/>
          </a:xfrm>
          <a:prstGeom prst="rect">
            <a:avLst/>
          </a:prstGeom>
        </p:spPr>
        <p:txBody>
          <a:bodyPr lIns="0" tIns="0" rIns="0" bIns="0" rtlCol="0" anchor="t">
            <a:spAutoFit/>
          </a:bodyPr>
          <a:lstStyle/>
          <a:p>
            <a:pPr marL="906774" lvl="1" indent="-453387" algn="l">
              <a:lnSpc>
                <a:spcPts val="5669"/>
              </a:lnSpc>
              <a:buFont typeface="Arial"/>
              <a:buChar char="•"/>
            </a:pPr>
            <a:r>
              <a:rPr lang="en-US" sz="4199" b="1" spc="251">
                <a:solidFill>
                  <a:srgbClr val="2EE5A7"/>
                </a:solidFill>
                <a:latin typeface="Canva Sans Bold"/>
                <a:ea typeface="Canva Sans Bold"/>
                <a:cs typeface="Canva Sans Bold"/>
                <a:sym typeface="Canva Sans Bold"/>
              </a:rPr>
              <a:t>Dataset Name:</a:t>
            </a:r>
            <a:r>
              <a:rPr lang="en-US" sz="4199" b="1" spc="251">
                <a:solidFill>
                  <a:srgbClr val="52BFAA"/>
                </a:solidFill>
                <a:latin typeface="Canva Sans Bold"/>
                <a:ea typeface="Canva Sans Bold"/>
                <a:cs typeface="Canva Sans Bold"/>
                <a:sym typeface="Canva Sans Bold"/>
              </a:rPr>
              <a:t> </a:t>
            </a:r>
            <a:r>
              <a:rPr lang="en-US" sz="4199" b="1" spc="251">
                <a:solidFill>
                  <a:srgbClr val="FFFFFF"/>
                </a:solidFill>
                <a:latin typeface="Canva Sans Bold"/>
                <a:ea typeface="Canva Sans Bold"/>
                <a:cs typeface="Canva Sans Bold"/>
                <a:sym typeface="Canva Sans Bold"/>
              </a:rPr>
              <a:t>Egyptian-ID-Dataset we have been collected from different resources  </a:t>
            </a:r>
          </a:p>
          <a:p>
            <a:pPr algn="l">
              <a:lnSpc>
                <a:spcPts val="4994"/>
              </a:lnSpc>
            </a:pPr>
            <a:endParaRPr lang="en-US" sz="4199" b="1" spc="251">
              <a:solidFill>
                <a:srgbClr val="FFFFFF"/>
              </a:solidFill>
              <a:latin typeface="Canva Sans Bold"/>
              <a:ea typeface="Canva Sans Bold"/>
              <a:cs typeface="Canva Sans Bold"/>
              <a:sym typeface="Canva Sans Bold"/>
            </a:endParaRPr>
          </a:p>
          <a:p>
            <a:pPr algn="l">
              <a:lnSpc>
                <a:spcPts val="4454"/>
              </a:lnSpc>
            </a:pPr>
            <a:r>
              <a:rPr lang="en-US" sz="3299" b="1" spc="197">
                <a:solidFill>
                  <a:srgbClr val="2EE5A7"/>
                </a:solidFill>
                <a:latin typeface="Canva Sans Bold"/>
                <a:ea typeface="Canva Sans Bold"/>
                <a:cs typeface="Canva Sans Bold"/>
                <a:sym typeface="Canva Sans Bold"/>
              </a:rPr>
              <a:t>Usage Breakdown:</a:t>
            </a:r>
          </a:p>
          <a:p>
            <a:pPr algn="l">
              <a:lnSpc>
                <a:spcPts val="4454"/>
              </a:lnSpc>
            </a:pPr>
            <a:endParaRPr lang="en-US" sz="3299" b="1" spc="197">
              <a:solidFill>
                <a:srgbClr val="2EE5A7"/>
              </a:solidFill>
              <a:latin typeface="Canva Sans Bold"/>
              <a:ea typeface="Canva Sans Bold"/>
              <a:cs typeface="Canva Sans Bold"/>
              <a:sym typeface="Canva Sans Bold"/>
            </a:endParaRPr>
          </a:p>
          <a:p>
            <a:pPr marL="1424937" lvl="2" indent="-474979" algn="l">
              <a:lnSpc>
                <a:spcPts val="4454"/>
              </a:lnSpc>
              <a:buFont typeface="Arial"/>
              <a:buChar char="⚬"/>
            </a:pPr>
            <a:r>
              <a:rPr lang="en-US" sz="3299" b="1" spc="197">
                <a:solidFill>
                  <a:srgbClr val="2EE5A7"/>
                </a:solidFill>
                <a:latin typeface="Canva Sans Bold"/>
                <a:ea typeface="Canva Sans Bold"/>
                <a:cs typeface="Canva Sans Bold"/>
                <a:sym typeface="Canva Sans Bold"/>
              </a:rPr>
              <a:t>ID Detection:</a:t>
            </a:r>
            <a:r>
              <a:rPr lang="en-US" sz="3299" spc="197">
                <a:solidFill>
                  <a:srgbClr val="FFFFFF"/>
                </a:solidFill>
                <a:latin typeface="Canva Sans"/>
                <a:ea typeface="Canva Sans"/>
                <a:cs typeface="Canva Sans"/>
                <a:sym typeface="Canva Sans"/>
              </a:rPr>
              <a:t> 4200 images to detect ID cards within larger images</a:t>
            </a:r>
          </a:p>
          <a:p>
            <a:pPr marL="1424937" lvl="2" indent="-474979" algn="l">
              <a:lnSpc>
                <a:spcPts val="4454"/>
              </a:lnSpc>
              <a:buFont typeface="Arial"/>
              <a:buChar char="⚬"/>
            </a:pPr>
            <a:r>
              <a:rPr lang="en-US" sz="3299" b="1" spc="197">
                <a:solidFill>
                  <a:srgbClr val="2EE5A7"/>
                </a:solidFill>
                <a:latin typeface="Canva Sans Bold"/>
                <a:ea typeface="Canva Sans Bold"/>
                <a:cs typeface="Canva Sans Bold"/>
                <a:sym typeface="Canva Sans Bold"/>
              </a:rPr>
              <a:t>(Fields Detection):</a:t>
            </a:r>
            <a:r>
              <a:rPr lang="en-US" sz="3299" spc="197">
                <a:solidFill>
                  <a:srgbClr val="2EE5A7"/>
                </a:solidFill>
                <a:latin typeface="Canva Sans"/>
                <a:ea typeface="Canva Sans"/>
                <a:cs typeface="Canva Sans"/>
                <a:sym typeface="Canva Sans"/>
              </a:rPr>
              <a:t> </a:t>
            </a:r>
            <a:r>
              <a:rPr lang="en-US" sz="3299" spc="197">
                <a:solidFill>
                  <a:srgbClr val="FFFFFF"/>
                </a:solidFill>
                <a:latin typeface="Canva Sans"/>
                <a:ea typeface="Canva Sans"/>
                <a:cs typeface="Canva Sans"/>
                <a:sym typeface="Canva Sans"/>
              </a:rPr>
              <a:t>150 images to detect fields like Name, ID Number, Birthdate, etc.</a:t>
            </a:r>
          </a:p>
          <a:p>
            <a:pPr algn="l">
              <a:lnSpc>
                <a:spcPts val="4050"/>
              </a:lnSpc>
            </a:pPr>
            <a:endParaRPr lang="en-US" sz="3299" spc="197">
              <a:solidFill>
                <a:srgbClr val="FFFFFF"/>
              </a:solidFill>
              <a:latin typeface="Canva Sans"/>
              <a:ea typeface="Canva Sans"/>
              <a:cs typeface="Canva Sans"/>
              <a:sym typeface="Canva Sans"/>
            </a:endParaRPr>
          </a:p>
          <a:p>
            <a:pPr algn="l">
              <a:lnSpc>
                <a:spcPts val="4050"/>
              </a:lnSpc>
              <a:spcBef>
                <a:spcPct val="0"/>
              </a:spcBef>
            </a:pPr>
            <a:endParaRPr lang="en-US" sz="3299" spc="197">
              <a:solidFill>
                <a:srgbClr val="FFFFFF"/>
              </a:solidFill>
              <a:latin typeface="Canva Sans"/>
              <a:ea typeface="Canva Sans"/>
              <a:cs typeface="Canva Sans"/>
              <a:sym typeface="Canva Sans"/>
            </a:endParaRPr>
          </a:p>
          <a:p>
            <a:pPr algn="l">
              <a:lnSpc>
                <a:spcPts val="4050"/>
              </a:lnSpc>
              <a:spcBef>
                <a:spcPct val="0"/>
              </a:spcBef>
            </a:pPr>
            <a:endParaRPr lang="en-US" sz="3299" spc="197">
              <a:solidFill>
                <a:srgbClr val="FFFFFF"/>
              </a:solidFill>
              <a:latin typeface="Canva Sans"/>
              <a:ea typeface="Canva Sans"/>
              <a:cs typeface="Canva Sans"/>
              <a:sym typeface="Canva Sans"/>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2758021"/>
            <a:ext cx="9925208" cy="5644962"/>
          </a:xfrm>
          <a:custGeom>
            <a:avLst/>
            <a:gdLst/>
            <a:ahLst/>
            <a:cxnLst/>
            <a:rect l="l" t="t" r="r" b="b"/>
            <a:pathLst>
              <a:path w="9925208" h="5644962">
                <a:moveTo>
                  <a:pt x="0" y="0"/>
                </a:moveTo>
                <a:lnTo>
                  <a:pt x="9925208" y="0"/>
                </a:lnTo>
                <a:lnTo>
                  <a:pt x="9925208" y="5644962"/>
                </a:lnTo>
                <a:lnTo>
                  <a:pt x="0" y="5644962"/>
                </a:lnTo>
                <a:lnTo>
                  <a:pt x="0" y="0"/>
                </a:lnTo>
                <a:close/>
              </a:path>
            </a:pathLst>
          </a:custGeom>
          <a:blipFill>
            <a:blip r:embed="rId3"/>
            <a:stretch>
              <a:fillRect/>
            </a:stretch>
          </a:blipFill>
        </p:spPr>
        <p:txBody>
          <a:bodyPr/>
          <a:lstStyle/>
          <a:p>
            <a:endParaRPr lang="en-US"/>
          </a:p>
        </p:txBody>
      </p:sp>
      <p:sp>
        <p:nvSpPr>
          <p:cNvPr id="7" name="Freeform 7"/>
          <p:cNvSpPr/>
          <p:nvPr/>
        </p:nvSpPr>
        <p:spPr>
          <a:xfrm>
            <a:off x="11093928" y="2614416"/>
            <a:ext cx="6165372" cy="6208547"/>
          </a:xfrm>
          <a:custGeom>
            <a:avLst/>
            <a:gdLst/>
            <a:ahLst/>
            <a:cxnLst/>
            <a:rect l="l" t="t" r="r" b="b"/>
            <a:pathLst>
              <a:path w="6165372" h="6208547">
                <a:moveTo>
                  <a:pt x="0" y="0"/>
                </a:moveTo>
                <a:lnTo>
                  <a:pt x="6165372" y="0"/>
                </a:lnTo>
                <a:lnTo>
                  <a:pt x="6165372" y="6208547"/>
                </a:lnTo>
                <a:lnTo>
                  <a:pt x="0" y="6208547"/>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DataSet: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38739" y="4541639"/>
            <a:ext cx="14566049" cy="4743367"/>
          </a:xfrm>
          <a:custGeom>
            <a:avLst/>
            <a:gdLst/>
            <a:ahLst/>
            <a:cxnLst/>
            <a:rect l="l" t="t" r="r" b="b"/>
            <a:pathLst>
              <a:path w="14566049" h="4743367">
                <a:moveTo>
                  <a:pt x="0" y="0"/>
                </a:moveTo>
                <a:lnTo>
                  <a:pt x="14566048" y="0"/>
                </a:lnTo>
                <a:lnTo>
                  <a:pt x="14566048" y="4743367"/>
                </a:lnTo>
                <a:lnTo>
                  <a:pt x="0" y="4743367"/>
                </a:lnTo>
                <a:lnTo>
                  <a:pt x="0" y="0"/>
                </a:lnTo>
                <a:close/>
              </a:path>
            </a:pathLst>
          </a:custGeom>
          <a:blipFill>
            <a:blip r:embed="rId3"/>
            <a:stretch>
              <a:fillRect t="-2815" b="-15027"/>
            </a:stretch>
          </a:blipFill>
        </p:spPr>
        <p:txBody>
          <a:bodyPr/>
          <a:lstStyle/>
          <a:p>
            <a:endParaRPr lang="en-US"/>
          </a:p>
        </p:txBody>
      </p:sp>
      <p:sp>
        <p:nvSpPr>
          <p:cNvPr id="7" name="TextBox 7"/>
          <p:cNvSpPr txBox="1"/>
          <p:nvPr/>
        </p:nvSpPr>
        <p:spPr>
          <a:xfrm>
            <a:off x="2342236" y="453473"/>
            <a:ext cx="12396378" cy="2636709"/>
          </a:xfrm>
          <a:prstGeom prst="rect">
            <a:avLst/>
          </a:prstGeom>
        </p:spPr>
        <p:txBody>
          <a:bodyPr lIns="0" tIns="0" rIns="0" bIns="0" rtlCol="0" anchor="t">
            <a:spAutoFit/>
          </a:bodyPr>
          <a:lstStyle/>
          <a:p>
            <a:pPr algn="ctr">
              <a:lnSpc>
                <a:spcPts val="10622"/>
              </a:lnSpc>
            </a:pPr>
            <a:r>
              <a:rPr lang="en-US" sz="7587" b="1">
                <a:solidFill>
                  <a:srgbClr val="FFFFFF"/>
                </a:solidFill>
                <a:latin typeface="Canva Sans Bold"/>
                <a:ea typeface="Canva Sans Bold"/>
                <a:cs typeface="Canva Sans Bold"/>
                <a:sym typeface="Canva Sans Bold"/>
              </a:rPr>
              <a:t>Preprocessing &amp; Data Augmentation</a:t>
            </a:r>
          </a:p>
        </p:txBody>
      </p:sp>
      <p:sp>
        <p:nvSpPr>
          <p:cNvPr id="8" name="TextBox 8"/>
          <p:cNvSpPr txBox="1"/>
          <p:nvPr/>
        </p:nvSpPr>
        <p:spPr>
          <a:xfrm>
            <a:off x="1575349" y="3156703"/>
            <a:ext cx="15137303" cy="1251586"/>
          </a:xfrm>
          <a:prstGeom prst="rect">
            <a:avLst/>
          </a:prstGeom>
        </p:spPr>
        <p:txBody>
          <a:bodyPr lIns="0" tIns="0" rIns="0" bIns="0" rtlCol="0" anchor="t">
            <a:spAutoFit/>
          </a:bodyPr>
          <a:lstStyle/>
          <a:p>
            <a:pPr algn="ctr">
              <a:lnSpc>
                <a:spcPts val="5039"/>
              </a:lnSpc>
              <a:spcBef>
                <a:spcPct val="0"/>
              </a:spcBef>
            </a:pPr>
            <a:r>
              <a:rPr lang="en-US" sz="3599" b="1">
                <a:solidFill>
                  <a:srgbClr val="2EE5A7"/>
                </a:solidFill>
                <a:latin typeface="Canva Sans Bold"/>
                <a:ea typeface="Canva Sans Bold"/>
                <a:cs typeface="Canva Sans Bold"/>
                <a:sym typeface="Canva Sans Bold"/>
              </a:rPr>
              <a:t>Salt and paper noise , Brightness adjustment , Gaussian blur, Rotating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4394" y="4251782"/>
            <a:ext cx="5361358" cy="3649287"/>
            <a:chOff x="0" y="0"/>
            <a:chExt cx="1412045" cy="961129"/>
          </a:xfrm>
        </p:grpSpPr>
        <p:sp>
          <p:nvSpPr>
            <p:cNvPr id="7" name="Freeform 7"/>
            <p:cNvSpPr/>
            <p:nvPr/>
          </p:nvSpPr>
          <p:spPr>
            <a:xfrm>
              <a:off x="0" y="0"/>
              <a:ext cx="1412045" cy="961129"/>
            </a:xfrm>
            <a:custGeom>
              <a:avLst/>
              <a:gdLst/>
              <a:ahLst/>
              <a:cxnLst/>
              <a:rect l="l" t="t" r="r" b="b"/>
              <a:pathLst>
                <a:path w="1412045" h="961129">
                  <a:moveTo>
                    <a:pt x="73645" y="0"/>
                  </a:moveTo>
                  <a:lnTo>
                    <a:pt x="1338400" y="0"/>
                  </a:lnTo>
                  <a:cubicBezTo>
                    <a:pt x="1357932" y="0"/>
                    <a:pt x="1376664" y="7759"/>
                    <a:pt x="1390475" y="21570"/>
                  </a:cubicBezTo>
                  <a:cubicBezTo>
                    <a:pt x="1404286" y="35381"/>
                    <a:pt x="1412045" y="54113"/>
                    <a:pt x="1412045" y="73645"/>
                  </a:cubicBezTo>
                  <a:lnTo>
                    <a:pt x="1412045" y="887484"/>
                  </a:lnTo>
                  <a:cubicBezTo>
                    <a:pt x="1412045" y="907016"/>
                    <a:pt x="1404286" y="925748"/>
                    <a:pt x="1390475" y="939559"/>
                  </a:cubicBezTo>
                  <a:cubicBezTo>
                    <a:pt x="1376664" y="953370"/>
                    <a:pt x="1357932" y="961129"/>
                    <a:pt x="1338400" y="961129"/>
                  </a:cubicBezTo>
                  <a:lnTo>
                    <a:pt x="73645" y="961129"/>
                  </a:lnTo>
                  <a:cubicBezTo>
                    <a:pt x="54113" y="961129"/>
                    <a:pt x="35381" y="953370"/>
                    <a:pt x="21570" y="939559"/>
                  </a:cubicBezTo>
                  <a:cubicBezTo>
                    <a:pt x="7759" y="925748"/>
                    <a:pt x="0" y="907016"/>
                    <a:pt x="0" y="887484"/>
                  </a:cubicBezTo>
                  <a:lnTo>
                    <a:pt x="0" y="73645"/>
                  </a:lnTo>
                  <a:cubicBezTo>
                    <a:pt x="0" y="54113"/>
                    <a:pt x="7759" y="35381"/>
                    <a:pt x="21570" y="21570"/>
                  </a:cubicBezTo>
                  <a:cubicBezTo>
                    <a:pt x="35381" y="7759"/>
                    <a:pt x="54113" y="0"/>
                    <a:pt x="73645" y="0"/>
                  </a:cubicBezTo>
                  <a:close/>
                </a:path>
              </a:pathLst>
            </a:custGeom>
            <a:solidFill>
              <a:srgbClr val="77C4B5"/>
            </a:solidFill>
          </p:spPr>
          <p:txBody>
            <a:bodyPr/>
            <a:lstStyle/>
            <a:p>
              <a:endParaRPr lang="en-US"/>
            </a:p>
          </p:txBody>
        </p:sp>
        <p:sp>
          <p:nvSpPr>
            <p:cNvPr id="8" name="TextBox 8"/>
            <p:cNvSpPr txBox="1"/>
            <p:nvPr/>
          </p:nvSpPr>
          <p:spPr>
            <a:xfrm>
              <a:off x="0" y="-76200"/>
              <a:ext cx="1412045" cy="1037329"/>
            </a:xfrm>
            <a:prstGeom prst="rect">
              <a:avLst/>
            </a:prstGeom>
          </p:spPr>
          <p:txBody>
            <a:bodyPr lIns="50800" tIns="50800" rIns="50800" bIns="50800" rtlCol="0" anchor="ctr"/>
            <a:lstStyle/>
            <a:p>
              <a:pPr algn="ctr">
                <a:lnSpc>
                  <a:spcPts val="5459"/>
                </a:lnSpc>
              </a:pPr>
              <a:r>
                <a:rPr lang="en-US" sz="3899" b="1">
                  <a:solidFill>
                    <a:srgbClr val="FFFFFF"/>
                  </a:solidFill>
                  <a:latin typeface="Canva Sans Bold"/>
                  <a:ea typeface="Canva Sans Bold"/>
                  <a:cs typeface="Canva Sans Bold"/>
                  <a:sym typeface="Canva Sans Bold"/>
                </a:rPr>
                <a:t>ID Detetction DataSet</a:t>
              </a:r>
            </a:p>
            <a:p>
              <a:pPr algn="ctr">
                <a:lnSpc>
                  <a:spcPts val="5459"/>
                </a:lnSpc>
              </a:pPr>
              <a:r>
                <a:rPr lang="en-US" sz="3899" b="1">
                  <a:solidFill>
                    <a:srgbClr val="FFFFFF"/>
                  </a:solidFill>
                  <a:latin typeface="Canva Sans Bold"/>
                  <a:ea typeface="Canva Sans Bold"/>
                  <a:cs typeface="Canva Sans Bold"/>
                  <a:sym typeface="Canva Sans Bold"/>
                </a:rPr>
                <a:t>(4200 image )</a:t>
              </a:r>
            </a:p>
          </p:txBody>
        </p:sp>
      </p:grpSp>
      <p:grpSp>
        <p:nvGrpSpPr>
          <p:cNvPr id="9" name="Group 9"/>
          <p:cNvGrpSpPr/>
          <p:nvPr/>
        </p:nvGrpSpPr>
        <p:grpSpPr>
          <a:xfrm>
            <a:off x="9881890" y="4209458"/>
            <a:ext cx="5925377" cy="3691611"/>
            <a:chOff x="0" y="0"/>
            <a:chExt cx="1560593" cy="972276"/>
          </a:xfrm>
        </p:grpSpPr>
        <p:sp>
          <p:nvSpPr>
            <p:cNvPr id="10" name="Freeform 10"/>
            <p:cNvSpPr/>
            <p:nvPr/>
          </p:nvSpPr>
          <p:spPr>
            <a:xfrm>
              <a:off x="0" y="0"/>
              <a:ext cx="1560593" cy="972276"/>
            </a:xfrm>
            <a:custGeom>
              <a:avLst/>
              <a:gdLst/>
              <a:ahLst/>
              <a:cxnLst/>
              <a:rect l="l" t="t" r="r" b="b"/>
              <a:pathLst>
                <a:path w="1560593" h="972276">
                  <a:moveTo>
                    <a:pt x="66635" y="0"/>
                  </a:moveTo>
                  <a:lnTo>
                    <a:pt x="1493958" y="0"/>
                  </a:lnTo>
                  <a:cubicBezTo>
                    <a:pt x="1530760" y="0"/>
                    <a:pt x="1560593" y="29834"/>
                    <a:pt x="1560593" y="66635"/>
                  </a:cubicBezTo>
                  <a:lnTo>
                    <a:pt x="1560593" y="905641"/>
                  </a:lnTo>
                  <a:cubicBezTo>
                    <a:pt x="1560593" y="942443"/>
                    <a:pt x="1530760" y="972276"/>
                    <a:pt x="1493958" y="972276"/>
                  </a:cubicBezTo>
                  <a:lnTo>
                    <a:pt x="66635" y="972276"/>
                  </a:lnTo>
                  <a:cubicBezTo>
                    <a:pt x="29834" y="972276"/>
                    <a:pt x="0" y="942443"/>
                    <a:pt x="0" y="905641"/>
                  </a:cubicBezTo>
                  <a:lnTo>
                    <a:pt x="0" y="66635"/>
                  </a:lnTo>
                  <a:cubicBezTo>
                    <a:pt x="0" y="29834"/>
                    <a:pt x="29834" y="0"/>
                    <a:pt x="66635" y="0"/>
                  </a:cubicBezTo>
                  <a:close/>
                </a:path>
              </a:pathLst>
            </a:custGeom>
            <a:solidFill>
              <a:srgbClr val="77C4B5"/>
            </a:solidFill>
          </p:spPr>
          <p:txBody>
            <a:bodyPr/>
            <a:lstStyle/>
            <a:p>
              <a:endParaRPr lang="en-US"/>
            </a:p>
          </p:txBody>
        </p:sp>
        <p:sp>
          <p:nvSpPr>
            <p:cNvPr id="11" name="TextBox 11"/>
            <p:cNvSpPr txBox="1"/>
            <p:nvPr/>
          </p:nvSpPr>
          <p:spPr>
            <a:xfrm>
              <a:off x="0" y="-76200"/>
              <a:ext cx="1560593" cy="1048476"/>
            </a:xfrm>
            <a:prstGeom prst="rect">
              <a:avLst/>
            </a:prstGeom>
          </p:spPr>
          <p:txBody>
            <a:bodyPr lIns="50800" tIns="50800" rIns="50800" bIns="50800" rtlCol="0" anchor="ctr"/>
            <a:lstStyle/>
            <a:p>
              <a:pPr algn="ctr">
                <a:lnSpc>
                  <a:spcPts val="5319"/>
                </a:lnSpc>
              </a:pPr>
              <a:r>
                <a:rPr lang="en-US" sz="3799" b="1">
                  <a:solidFill>
                    <a:srgbClr val="FFFFFF"/>
                  </a:solidFill>
                  <a:latin typeface="Canva Sans Bold"/>
                  <a:ea typeface="Canva Sans Bold"/>
                  <a:cs typeface="Canva Sans Bold"/>
                  <a:sym typeface="Canva Sans Bold"/>
                </a:rPr>
                <a:t>Fileds Detection DataSet</a:t>
              </a:r>
            </a:p>
            <a:p>
              <a:pPr algn="ctr">
                <a:lnSpc>
                  <a:spcPts val="5319"/>
                </a:lnSpc>
              </a:pPr>
              <a:r>
                <a:rPr lang="en-US" sz="3799" b="1">
                  <a:solidFill>
                    <a:srgbClr val="FFFFFF"/>
                  </a:solidFill>
                  <a:latin typeface="Canva Sans Bold"/>
                  <a:ea typeface="Canva Sans Bold"/>
                  <a:cs typeface="Canva Sans Bold"/>
                  <a:sym typeface="Canva Sans Bold"/>
                </a:rPr>
                <a:t>(150 image)</a:t>
              </a:r>
            </a:p>
          </p:txBody>
        </p:sp>
      </p:grpSp>
      <p:sp>
        <p:nvSpPr>
          <p:cNvPr id="12" name="TextBox 12"/>
          <p:cNvSpPr txBox="1"/>
          <p:nvPr/>
        </p:nvSpPr>
        <p:spPr>
          <a:xfrm>
            <a:off x="3990297" y="968074"/>
            <a:ext cx="8854281" cy="2320650"/>
          </a:xfrm>
          <a:prstGeom prst="rect">
            <a:avLst/>
          </a:prstGeom>
        </p:spPr>
        <p:txBody>
          <a:bodyPr lIns="0" tIns="0" rIns="0" bIns="0" rtlCol="0" anchor="t">
            <a:spAutoFit/>
          </a:bodyPr>
          <a:lstStyle/>
          <a:p>
            <a:pPr algn="ctr">
              <a:lnSpc>
                <a:spcPts val="9357"/>
              </a:lnSpc>
            </a:pPr>
            <a:r>
              <a:rPr lang="en-US" sz="6683" b="1" dirty="0">
                <a:solidFill>
                  <a:srgbClr val="FFFFFF"/>
                </a:solidFill>
                <a:latin typeface="Canva Sans Bold"/>
                <a:ea typeface="Canva Sans Bold"/>
                <a:cs typeface="Canva Sans Bold"/>
                <a:sym typeface="Canva Sans Bold"/>
              </a:rPr>
              <a:t>Dataset Overview &amp; Usage</a:t>
            </a:r>
          </a:p>
        </p:txBody>
      </p:sp>
      <p:sp>
        <p:nvSpPr>
          <p:cNvPr id="13" name="TextBox 13"/>
          <p:cNvSpPr txBox="1"/>
          <p:nvPr/>
        </p:nvSpPr>
        <p:spPr>
          <a:xfrm>
            <a:off x="4485434" y="2823604"/>
            <a:ext cx="644683" cy="870944"/>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Rustic Printed"/>
                <a:ea typeface="Rustic Printed"/>
                <a:cs typeface="Rustic Printed"/>
                <a:sym typeface="Rustic Printed"/>
              </a:rPr>
              <a:t>01</a:t>
            </a:r>
          </a:p>
        </p:txBody>
      </p:sp>
      <p:sp>
        <p:nvSpPr>
          <p:cNvPr id="14" name="TextBox 14"/>
          <p:cNvSpPr txBox="1"/>
          <p:nvPr/>
        </p:nvSpPr>
        <p:spPr>
          <a:xfrm>
            <a:off x="12522236" y="2654676"/>
            <a:ext cx="644684" cy="1029970"/>
          </a:xfrm>
          <a:prstGeom prst="rect">
            <a:avLst/>
          </a:prstGeom>
        </p:spPr>
        <p:txBody>
          <a:bodyPr lIns="0" tIns="0" rIns="0" bIns="0" rtlCol="0" anchor="t">
            <a:spAutoFit/>
          </a:bodyPr>
          <a:lstStyle/>
          <a:p>
            <a:pPr algn="ctr">
              <a:lnSpc>
                <a:spcPts val="7279"/>
              </a:lnSpc>
            </a:pPr>
            <a:r>
              <a:rPr lang="en-US" sz="5199">
                <a:solidFill>
                  <a:srgbClr val="FFFFFF"/>
                </a:solidFill>
                <a:latin typeface="Rustic Printed"/>
                <a:ea typeface="Rustic Printed"/>
                <a:cs typeface="Rustic Printed"/>
                <a:sym typeface="Rustic Printed"/>
              </a:rPr>
              <a:t>02</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p:cNvGrpSpPr/>
          <p:nvPr/>
        </p:nvGrpSpPr>
        <p:grpSpPr>
          <a:xfrm>
            <a:off x="521804" y="465621"/>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38739" y="4001437"/>
            <a:ext cx="3802287" cy="2239955"/>
            <a:chOff x="0" y="0"/>
            <a:chExt cx="1001425" cy="589947"/>
          </a:xfrm>
        </p:grpSpPr>
        <p:sp>
          <p:nvSpPr>
            <p:cNvPr id="7" name="Freeform 7"/>
            <p:cNvSpPr/>
            <p:nvPr/>
          </p:nvSpPr>
          <p:spPr>
            <a:xfrm>
              <a:off x="0" y="0"/>
              <a:ext cx="1001425" cy="589947"/>
            </a:xfrm>
            <a:custGeom>
              <a:avLst/>
              <a:gdLst/>
              <a:ahLst/>
              <a:cxnLst/>
              <a:rect l="l" t="t" r="r" b="b"/>
              <a:pathLst>
                <a:path w="1001425" h="589947">
                  <a:moveTo>
                    <a:pt x="103842" y="0"/>
                  </a:moveTo>
                  <a:lnTo>
                    <a:pt x="897583" y="0"/>
                  </a:lnTo>
                  <a:cubicBezTo>
                    <a:pt x="954934" y="0"/>
                    <a:pt x="1001425" y="46492"/>
                    <a:pt x="1001425" y="103842"/>
                  </a:cubicBezTo>
                  <a:lnTo>
                    <a:pt x="1001425" y="486105"/>
                  </a:lnTo>
                  <a:cubicBezTo>
                    <a:pt x="1001425" y="513645"/>
                    <a:pt x="990485" y="540058"/>
                    <a:pt x="971011" y="559532"/>
                  </a:cubicBezTo>
                  <a:cubicBezTo>
                    <a:pt x="951536" y="579007"/>
                    <a:pt x="925124" y="589947"/>
                    <a:pt x="897583" y="589947"/>
                  </a:cubicBezTo>
                  <a:lnTo>
                    <a:pt x="103842" y="589947"/>
                  </a:lnTo>
                  <a:cubicBezTo>
                    <a:pt x="76302" y="589947"/>
                    <a:pt x="49889" y="579007"/>
                    <a:pt x="30415" y="559532"/>
                  </a:cubicBezTo>
                  <a:cubicBezTo>
                    <a:pt x="10940" y="540058"/>
                    <a:pt x="0" y="513645"/>
                    <a:pt x="0" y="486105"/>
                  </a:cubicBezTo>
                  <a:lnTo>
                    <a:pt x="0" y="103842"/>
                  </a:lnTo>
                  <a:cubicBezTo>
                    <a:pt x="0" y="76302"/>
                    <a:pt x="10940" y="49889"/>
                    <a:pt x="30415" y="30415"/>
                  </a:cubicBezTo>
                  <a:cubicBezTo>
                    <a:pt x="49889" y="10940"/>
                    <a:pt x="76302" y="0"/>
                    <a:pt x="103842" y="0"/>
                  </a:cubicBezTo>
                  <a:close/>
                </a:path>
              </a:pathLst>
            </a:custGeom>
            <a:solidFill>
              <a:srgbClr val="52BFAA"/>
            </a:solidFill>
          </p:spPr>
          <p:txBody>
            <a:bodyPr/>
            <a:lstStyle/>
            <a:p>
              <a:endParaRPr lang="en-US"/>
            </a:p>
          </p:txBody>
        </p:sp>
        <p:sp>
          <p:nvSpPr>
            <p:cNvPr id="8" name="TextBox 8"/>
            <p:cNvSpPr txBox="1"/>
            <p:nvPr/>
          </p:nvSpPr>
          <p:spPr>
            <a:xfrm>
              <a:off x="0" y="-76200"/>
              <a:ext cx="1001425" cy="666147"/>
            </a:xfrm>
            <a:prstGeom prst="rect">
              <a:avLst/>
            </a:prstGeom>
          </p:spPr>
          <p:txBody>
            <a:bodyPr lIns="50800" tIns="50800" rIns="50800" bIns="50800" rtlCol="0" anchor="ctr"/>
            <a:lstStyle/>
            <a:p>
              <a:pPr algn="ctr">
                <a:lnSpc>
                  <a:spcPts val="5459"/>
                </a:lnSpc>
              </a:pPr>
              <a:r>
                <a:rPr lang="en-US" sz="3899" b="1">
                  <a:solidFill>
                    <a:srgbClr val="FFFFFF"/>
                  </a:solidFill>
                  <a:latin typeface="Canva Sans Bold"/>
                  <a:ea typeface="Canva Sans Bold"/>
                  <a:cs typeface="Canva Sans Bold"/>
                  <a:sym typeface="Canva Sans Bold"/>
                </a:rPr>
                <a:t>1. Labeling</a:t>
              </a:r>
            </a:p>
            <a:p>
              <a:pPr algn="ctr">
                <a:lnSpc>
                  <a:spcPts val="3639"/>
                </a:lnSpc>
              </a:pPr>
              <a:endParaRPr lang="en-US" sz="3899" b="1">
                <a:solidFill>
                  <a:srgbClr val="FFFFFF"/>
                </a:solidFill>
                <a:latin typeface="Canva Sans Bold"/>
                <a:ea typeface="Canva Sans Bold"/>
                <a:cs typeface="Canva Sans Bold"/>
                <a:sym typeface="Canva Sans Bold"/>
              </a:endParaRPr>
            </a:p>
          </p:txBody>
        </p:sp>
      </p:grpSp>
      <p:sp>
        <p:nvSpPr>
          <p:cNvPr id="9" name="TextBox 9"/>
          <p:cNvSpPr txBox="1"/>
          <p:nvPr/>
        </p:nvSpPr>
        <p:spPr>
          <a:xfrm>
            <a:off x="1838739" y="1333002"/>
            <a:ext cx="13269288" cy="1133856"/>
          </a:xfrm>
          <a:prstGeom prst="rect">
            <a:avLst/>
          </a:prstGeom>
        </p:spPr>
        <p:txBody>
          <a:bodyPr lIns="0" tIns="0" rIns="0" bIns="0" rtlCol="0" anchor="t">
            <a:spAutoFit/>
          </a:bodyPr>
          <a:lstStyle/>
          <a:p>
            <a:pPr marL="0" lvl="0" indent="0" algn="ctr">
              <a:lnSpc>
                <a:spcPts val="6911"/>
              </a:lnSpc>
            </a:pPr>
            <a:r>
              <a:rPr lang="en-US" sz="7199">
                <a:solidFill>
                  <a:srgbClr val="F5F5F5"/>
                </a:solidFill>
                <a:latin typeface="Rustic Printed"/>
                <a:ea typeface="Rustic Printed"/>
                <a:cs typeface="Rustic Printed"/>
                <a:sym typeface="Rustic Printed"/>
              </a:rPr>
              <a:t>Datasets Pipeline Using Roboflow</a:t>
            </a:r>
          </a:p>
        </p:txBody>
      </p:sp>
      <p:grpSp>
        <p:nvGrpSpPr>
          <p:cNvPr id="10" name="Group 10"/>
          <p:cNvGrpSpPr/>
          <p:nvPr/>
        </p:nvGrpSpPr>
        <p:grpSpPr>
          <a:xfrm>
            <a:off x="7173857" y="4001437"/>
            <a:ext cx="3802287" cy="2022671"/>
            <a:chOff x="0" y="0"/>
            <a:chExt cx="1001425" cy="532720"/>
          </a:xfrm>
        </p:grpSpPr>
        <p:sp>
          <p:nvSpPr>
            <p:cNvPr id="11" name="Freeform 11"/>
            <p:cNvSpPr/>
            <p:nvPr/>
          </p:nvSpPr>
          <p:spPr>
            <a:xfrm>
              <a:off x="0" y="0"/>
              <a:ext cx="1001425" cy="532720"/>
            </a:xfrm>
            <a:custGeom>
              <a:avLst/>
              <a:gdLst/>
              <a:ahLst/>
              <a:cxnLst/>
              <a:rect l="l" t="t" r="r" b="b"/>
              <a:pathLst>
                <a:path w="1001425" h="532720">
                  <a:moveTo>
                    <a:pt x="103842" y="0"/>
                  </a:moveTo>
                  <a:lnTo>
                    <a:pt x="897583" y="0"/>
                  </a:lnTo>
                  <a:cubicBezTo>
                    <a:pt x="954934" y="0"/>
                    <a:pt x="1001425" y="46492"/>
                    <a:pt x="1001425" y="103842"/>
                  </a:cubicBezTo>
                  <a:lnTo>
                    <a:pt x="1001425" y="428878"/>
                  </a:lnTo>
                  <a:cubicBezTo>
                    <a:pt x="1001425" y="456418"/>
                    <a:pt x="990485" y="482831"/>
                    <a:pt x="971011" y="502305"/>
                  </a:cubicBezTo>
                  <a:cubicBezTo>
                    <a:pt x="951536" y="521779"/>
                    <a:pt x="925124" y="532720"/>
                    <a:pt x="897583" y="532720"/>
                  </a:cubicBezTo>
                  <a:lnTo>
                    <a:pt x="103842" y="532720"/>
                  </a:lnTo>
                  <a:cubicBezTo>
                    <a:pt x="76302" y="532720"/>
                    <a:pt x="49889" y="521779"/>
                    <a:pt x="30415" y="502305"/>
                  </a:cubicBezTo>
                  <a:cubicBezTo>
                    <a:pt x="10940" y="482831"/>
                    <a:pt x="0" y="456418"/>
                    <a:pt x="0" y="428878"/>
                  </a:cubicBezTo>
                  <a:lnTo>
                    <a:pt x="0" y="103842"/>
                  </a:lnTo>
                  <a:cubicBezTo>
                    <a:pt x="0" y="76302"/>
                    <a:pt x="10940" y="49889"/>
                    <a:pt x="30415" y="30415"/>
                  </a:cubicBezTo>
                  <a:cubicBezTo>
                    <a:pt x="49889" y="10940"/>
                    <a:pt x="76302" y="0"/>
                    <a:pt x="103842" y="0"/>
                  </a:cubicBezTo>
                  <a:close/>
                </a:path>
              </a:pathLst>
            </a:custGeom>
            <a:solidFill>
              <a:srgbClr val="52BFAA"/>
            </a:solidFill>
          </p:spPr>
          <p:txBody>
            <a:bodyPr/>
            <a:lstStyle/>
            <a:p>
              <a:endParaRPr lang="en-US"/>
            </a:p>
          </p:txBody>
        </p:sp>
        <p:sp>
          <p:nvSpPr>
            <p:cNvPr id="12" name="TextBox 12"/>
            <p:cNvSpPr txBox="1"/>
            <p:nvPr/>
          </p:nvSpPr>
          <p:spPr>
            <a:xfrm>
              <a:off x="0" y="-76200"/>
              <a:ext cx="1001425" cy="608920"/>
            </a:xfrm>
            <a:prstGeom prst="rect">
              <a:avLst/>
            </a:prstGeom>
          </p:spPr>
          <p:txBody>
            <a:bodyPr lIns="50800" tIns="50800" rIns="50800" bIns="50800" rtlCol="0" anchor="ctr"/>
            <a:lstStyle/>
            <a:p>
              <a:pPr algn="ctr">
                <a:lnSpc>
                  <a:spcPts val="5599"/>
                </a:lnSpc>
              </a:pPr>
              <a:r>
                <a:rPr lang="en-US" sz="3999" b="1">
                  <a:solidFill>
                    <a:srgbClr val="FFFFFF"/>
                  </a:solidFill>
                  <a:latin typeface="Canva Sans Bold"/>
                  <a:ea typeface="Canva Sans Bold"/>
                  <a:cs typeface="Canva Sans Bold"/>
                  <a:sym typeface="Canva Sans Bold"/>
                </a:rPr>
                <a:t>2. Splitting</a:t>
              </a:r>
            </a:p>
          </p:txBody>
        </p:sp>
      </p:grpSp>
      <p:grpSp>
        <p:nvGrpSpPr>
          <p:cNvPr id="13" name="Group 13"/>
          <p:cNvGrpSpPr/>
          <p:nvPr/>
        </p:nvGrpSpPr>
        <p:grpSpPr>
          <a:xfrm>
            <a:off x="12646974" y="4001437"/>
            <a:ext cx="3802287" cy="2022671"/>
            <a:chOff x="0" y="0"/>
            <a:chExt cx="1001425" cy="532720"/>
          </a:xfrm>
        </p:grpSpPr>
        <p:sp>
          <p:nvSpPr>
            <p:cNvPr id="14" name="Freeform 14"/>
            <p:cNvSpPr/>
            <p:nvPr/>
          </p:nvSpPr>
          <p:spPr>
            <a:xfrm>
              <a:off x="0" y="0"/>
              <a:ext cx="1001425" cy="532720"/>
            </a:xfrm>
            <a:custGeom>
              <a:avLst/>
              <a:gdLst/>
              <a:ahLst/>
              <a:cxnLst/>
              <a:rect l="l" t="t" r="r" b="b"/>
              <a:pathLst>
                <a:path w="1001425" h="532720">
                  <a:moveTo>
                    <a:pt x="103842" y="0"/>
                  </a:moveTo>
                  <a:lnTo>
                    <a:pt x="897583" y="0"/>
                  </a:lnTo>
                  <a:cubicBezTo>
                    <a:pt x="954934" y="0"/>
                    <a:pt x="1001425" y="46492"/>
                    <a:pt x="1001425" y="103842"/>
                  </a:cubicBezTo>
                  <a:lnTo>
                    <a:pt x="1001425" y="428878"/>
                  </a:lnTo>
                  <a:cubicBezTo>
                    <a:pt x="1001425" y="456418"/>
                    <a:pt x="990485" y="482831"/>
                    <a:pt x="971011" y="502305"/>
                  </a:cubicBezTo>
                  <a:cubicBezTo>
                    <a:pt x="951536" y="521779"/>
                    <a:pt x="925124" y="532720"/>
                    <a:pt x="897583" y="532720"/>
                  </a:cubicBezTo>
                  <a:lnTo>
                    <a:pt x="103842" y="532720"/>
                  </a:lnTo>
                  <a:cubicBezTo>
                    <a:pt x="76302" y="532720"/>
                    <a:pt x="49889" y="521779"/>
                    <a:pt x="30415" y="502305"/>
                  </a:cubicBezTo>
                  <a:cubicBezTo>
                    <a:pt x="10940" y="482831"/>
                    <a:pt x="0" y="456418"/>
                    <a:pt x="0" y="428878"/>
                  </a:cubicBezTo>
                  <a:lnTo>
                    <a:pt x="0" y="103842"/>
                  </a:lnTo>
                  <a:cubicBezTo>
                    <a:pt x="0" y="76302"/>
                    <a:pt x="10940" y="49889"/>
                    <a:pt x="30415" y="30415"/>
                  </a:cubicBezTo>
                  <a:cubicBezTo>
                    <a:pt x="49889" y="10940"/>
                    <a:pt x="76302" y="0"/>
                    <a:pt x="103842" y="0"/>
                  </a:cubicBezTo>
                  <a:close/>
                </a:path>
              </a:pathLst>
            </a:custGeom>
            <a:solidFill>
              <a:srgbClr val="52BFAA"/>
            </a:solidFill>
          </p:spPr>
          <p:txBody>
            <a:bodyPr/>
            <a:lstStyle/>
            <a:p>
              <a:endParaRPr lang="en-US"/>
            </a:p>
          </p:txBody>
        </p:sp>
        <p:sp>
          <p:nvSpPr>
            <p:cNvPr id="15" name="TextBox 15"/>
            <p:cNvSpPr txBox="1"/>
            <p:nvPr/>
          </p:nvSpPr>
          <p:spPr>
            <a:xfrm>
              <a:off x="0" y="-66675"/>
              <a:ext cx="1001425" cy="599395"/>
            </a:xfrm>
            <a:prstGeom prst="rect">
              <a:avLst/>
            </a:prstGeom>
          </p:spPr>
          <p:txBody>
            <a:bodyPr lIns="50800" tIns="50800" rIns="50800" bIns="50800" rtlCol="0" anchor="ctr"/>
            <a:lstStyle/>
            <a:p>
              <a:pPr algn="ctr">
                <a:lnSpc>
                  <a:spcPts val="4619"/>
                </a:lnSpc>
              </a:pPr>
              <a:r>
                <a:rPr lang="en-US" sz="3299" b="1">
                  <a:solidFill>
                    <a:srgbClr val="FFFFFF"/>
                  </a:solidFill>
                  <a:latin typeface="Canva Sans Bold"/>
                  <a:ea typeface="Canva Sans Bold"/>
                  <a:cs typeface="Canva Sans Bold"/>
                  <a:sym typeface="Canva Sans Bold"/>
                </a:rPr>
                <a:t>3. dataSet.yaml</a:t>
              </a:r>
            </a:p>
            <a:p>
              <a:pPr algn="ctr">
                <a:lnSpc>
                  <a:spcPts val="4619"/>
                </a:lnSpc>
              </a:pPr>
              <a:r>
                <a:rPr lang="en-US" sz="3299" b="1">
                  <a:solidFill>
                    <a:srgbClr val="FFFFFF"/>
                  </a:solidFill>
                  <a:latin typeface="Canva Sans Bold"/>
                  <a:ea typeface="Canva Sans Bold"/>
                  <a:cs typeface="Canva Sans Bold"/>
                  <a:sym typeface="Canva Sans Bold"/>
                </a:rPr>
                <a:t>(Exporting)</a:t>
              </a:r>
            </a:p>
          </p:txBody>
        </p:sp>
      </p:gr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36</a:t>
            </a:r>
          </a:p>
        </p:txBody>
      </p:sp>
      <p:sp>
        <p:nvSpPr>
          <p:cNvPr id="17" name="TextBox 17"/>
          <p:cNvSpPr txBox="1"/>
          <p:nvPr/>
        </p:nvSpPr>
        <p:spPr>
          <a:xfrm>
            <a:off x="3601884" y="6846819"/>
            <a:ext cx="10946233" cy="1084120"/>
          </a:xfrm>
          <a:prstGeom prst="rect">
            <a:avLst/>
          </a:prstGeom>
        </p:spPr>
        <p:txBody>
          <a:bodyPr lIns="0" tIns="0" rIns="0" bIns="0" rtlCol="0" anchor="t">
            <a:spAutoFit/>
          </a:bodyPr>
          <a:lstStyle/>
          <a:p>
            <a:pPr algn="ctr">
              <a:lnSpc>
                <a:spcPts val="4357"/>
              </a:lnSpc>
            </a:pPr>
            <a:r>
              <a:rPr lang="en-US" sz="3112" b="1">
                <a:solidFill>
                  <a:srgbClr val="2EE5A7"/>
                </a:solidFill>
                <a:latin typeface="Canva Sans Bold"/>
                <a:ea typeface="Canva Sans Bold"/>
                <a:cs typeface="Canva Sans Bold"/>
                <a:sym typeface="Canva Sans Bold"/>
              </a:rPr>
              <a:t>Roboflow made it easier to manage data and avoid bias during 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738831"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671046" y="2281907"/>
            <a:ext cx="10588254" cy="3657719"/>
          </a:xfrm>
          <a:custGeom>
            <a:avLst/>
            <a:gdLst/>
            <a:ahLst/>
            <a:cxnLst/>
            <a:rect l="l" t="t" r="r" b="b"/>
            <a:pathLst>
              <a:path w="10588254" h="3657719">
                <a:moveTo>
                  <a:pt x="0" y="0"/>
                </a:moveTo>
                <a:lnTo>
                  <a:pt x="10588254" y="0"/>
                </a:lnTo>
                <a:lnTo>
                  <a:pt x="10588254" y="3657719"/>
                </a:lnTo>
                <a:lnTo>
                  <a:pt x="0" y="3657719"/>
                </a:lnTo>
                <a:lnTo>
                  <a:pt x="0" y="0"/>
                </a:lnTo>
                <a:close/>
              </a:path>
            </a:pathLst>
          </a:custGeom>
          <a:blipFill>
            <a:blip r:embed="rId3"/>
            <a:stretch>
              <a:fillRect t="-20954" r="-16749" b="-39743"/>
            </a:stretch>
          </a:blipFill>
        </p:spPr>
        <p:txBody>
          <a:bodyPr/>
          <a:lstStyle/>
          <a:p>
            <a:endParaRPr lang="en-US"/>
          </a:p>
        </p:txBody>
      </p:sp>
      <p:sp>
        <p:nvSpPr>
          <p:cNvPr id="7" name="Freeform 7"/>
          <p:cNvSpPr/>
          <p:nvPr/>
        </p:nvSpPr>
        <p:spPr>
          <a:xfrm>
            <a:off x="5517834" y="6330573"/>
            <a:ext cx="12205274" cy="2580542"/>
          </a:xfrm>
          <a:custGeom>
            <a:avLst/>
            <a:gdLst/>
            <a:ahLst/>
            <a:cxnLst/>
            <a:rect l="l" t="t" r="r" b="b"/>
            <a:pathLst>
              <a:path w="12205274" h="2580542">
                <a:moveTo>
                  <a:pt x="0" y="0"/>
                </a:moveTo>
                <a:lnTo>
                  <a:pt x="12205274" y="0"/>
                </a:lnTo>
                <a:lnTo>
                  <a:pt x="12205274" y="2580542"/>
                </a:lnTo>
                <a:lnTo>
                  <a:pt x="0" y="2580542"/>
                </a:lnTo>
                <a:lnTo>
                  <a:pt x="0" y="0"/>
                </a:lnTo>
                <a:close/>
              </a:path>
            </a:pathLst>
          </a:custGeom>
          <a:blipFill>
            <a:blip r:embed="rId4"/>
            <a:stretch>
              <a:fillRect t="-17671" r="-16494" b="-61826"/>
            </a:stretch>
          </a:blipFill>
        </p:spPr>
        <p:txBody>
          <a:bodyPr/>
          <a:lstStyle/>
          <a:p>
            <a:endParaRPr lang="en-US"/>
          </a:p>
        </p:txBody>
      </p:sp>
      <p:sp>
        <p:nvSpPr>
          <p:cNvPr id="8" name="Freeform 8"/>
          <p:cNvSpPr/>
          <p:nvPr/>
        </p:nvSpPr>
        <p:spPr>
          <a:xfrm>
            <a:off x="1626013" y="2281907"/>
            <a:ext cx="4236740" cy="3657719"/>
          </a:xfrm>
          <a:custGeom>
            <a:avLst/>
            <a:gdLst/>
            <a:ahLst/>
            <a:cxnLst/>
            <a:rect l="l" t="t" r="r" b="b"/>
            <a:pathLst>
              <a:path w="4236740" h="3657719">
                <a:moveTo>
                  <a:pt x="0" y="0"/>
                </a:moveTo>
                <a:lnTo>
                  <a:pt x="4236740" y="0"/>
                </a:lnTo>
                <a:lnTo>
                  <a:pt x="4236740" y="3657719"/>
                </a:lnTo>
                <a:lnTo>
                  <a:pt x="0" y="3657719"/>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726383" y="838655"/>
            <a:ext cx="13269288" cy="1026795"/>
          </a:xfrm>
          <a:prstGeom prst="rect">
            <a:avLst/>
          </a:prstGeom>
        </p:spPr>
        <p:txBody>
          <a:bodyPr lIns="0" tIns="0" rIns="0" bIns="0" rtlCol="0" anchor="t">
            <a:spAutoFit/>
          </a:bodyPr>
          <a:lstStyle/>
          <a:p>
            <a:pPr marL="0" lvl="0" indent="0" algn="ctr">
              <a:lnSpc>
                <a:spcPts val="6240"/>
              </a:lnSpc>
            </a:pPr>
            <a:r>
              <a:rPr lang="en-US" sz="6500">
                <a:solidFill>
                  <a:srgbClr val="52BFAA"/>
                </a:solidFill>
                <a:latin typeface="Rustic Printed"/>
                <a:ea typeface="Rustic Printed"/>
                <a:cs typeface="Rustic Printed"/>
                <a:sym typeface="Rustic Printed"/>
              </a:rPr>
              <a:t>Labeling using Roboflow Tools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37</a:t>
            </a:r>
          </a:p>
        </p:txBody>
      </p:sp>
      <p:sp>
        <p:nvSpPr>
          <p:cNvPr id="11" name="TextBox 11"/>
          <p:cNvSpPr txBox="1"/>
          <p:nvPr/>
        </p:nvSpPr>
        <p:spPr>
          <a:xfrm>
            <a:off x="4658139" y="8737517"/>
            <a:ext cx="13325083" cy="1785187"/>
          </a:xfrm>
          <a:prstGeom prst="rect">
            <a:avLst/>
          </a:prstGeom>
        </p:spPr>
        <p:txBody>
          <a:bodyPr lIns="0" tIns="0" rIns="0" bIns="0" rtlCol="0" anchor="t">
            <a:spAutoFit/>
          </a:bodyPr>
          <a:lstStyle/>
          <a:p>
            <a:pPr algn="ctr">
              <a:lnSpc>
                <a:spcPts val="7170"/>
              </a:lnSpc>
            </a:pPr>
            <a:r>
              <a:rPr lang="en-US" sz="5121" b="1">
                <a:solidFill>
                  <a:srgbClr val="FFFFFF"/>
                </a:solidFill>
                <a:latin typeface="Canva Sans Bold"/>
                <a:ea typeface="Canva Sans Bold"/>
                <a:cs typeface="Canva Sans Bold"/>
                <a:sym typeface="Canva Sans Bold"/>
              </a:rPr>
              <a:t>class_id ,x_center, y_center, width ,height</a:t>
            </a:r>
          </a:p>
          <a:p>
            <a:pPr algn="ctr">
              <a:lnSpc>
                <a:spcPts val="7170"/>
              </a:lnSpc>
            </a:pPr>
            <a:endParaRPr lang="en-US" sz="5121" b="1">
              <a:solidFill>
                <a:srgbClr val="FFFFFF"/>
              </a:solidFill>
              <a:latin typeface="Canva Sans Bold"/>
              <a:ea typeface="Canva Sans Bold"/>
              <a:cs typeface="Canva Sans Bold"/>
              <a:sym typeface="Canva Sans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306207" y="3374459"/>
            <a:ext cx="7210872" cy="3538082"/>
          </a:xfrm>
          <a:custGeom>
            <a:avLst/>
            <a:gdLst/>
            <a:ahLst/>
            <a:cxnLst/>
            <a:rect l="l" t="t" r="r" b="b"/>
            <a:pathLst>
              <a:path w="7210872" h="3538082">
                <a:moveTo>
                  <a:pt x="0" y="0"/>
                </a:moveTo>
                <a:lnTo>
                  <a:pt x="7210872" y="0"/>
                </a:lnTo>
                <a:lnTo>
                  <a:pt x="7210872" y="3538082"/>
                </a:lnTo>
                <a:lnTo>
                  <a:pt x="0" y="3538082"/>
                </a:lnTo>
                <a:lnTo>
                  <a:pt x="0" y="0"/>
                </a:lnTo>
                <a:close/>
              </a:path>
            </a:pathLst>
          </a:custGeom>
          <a:blipFill>
            <a:blip r:embed="rId3"/>
            <a:stretch>
              <a:fillRect t="-7188" r="-181014" b="-516"/>
            </a:stretch>
          </a:blipFill>
        </p:spPr>
        <p:txBody>
          <a:bodyPr/>
          <a:lstStyle/>
          <a:p>
            <a:endParaRPr lang="en-US"/>
          </a:p>
        </p:txBody>
      </p:sp>
      <p:sp>
        <p:nvSpPr>
          <p:cNvPr id="7" name="TextBox 7"/>
          <p:cNvSpPr txBox="1"/>
          <p:nvPr/>
        </p:nvSpPr>
        <p:spPr>
          <a:xfrm>
            <a:off x="1838739" y="1333002"/>
            <a:ext cx="13705023" cy="1518866"/>
          </a:xfrm>
          <a:prstGeom prst="rect">
            <a:avLst/>
          </a:prstGeom>
        </p:spPr>
        <p:txBody>
          <a:bodyPr lIns="0" tIns="0" rIns="0" bIns="0" rtlCol="0" anchor="t">
            <a:spAutoFit/>
          </a:bodyPr>
          <a:lstStyle/>
          <a:p>
            <a:pPr algn="l">
              <a:lnSpc>
                <a:spcPts val="5238"/>
              </a:lnSpc>
            </a:pPr>
            <a:r>
              <a:rPr lang="en-US" sz="5456">
                <a:solidFill>
                  <a:srgbClr val="52BFAA"/>
                </a:solidFill>
                <a:latin typeface="Rustic Printed"/>
                <a:ea typeface="Rustic Printed"/>
                <a:cs typeface="Rustic Printed"/>
                <a:sym typeface="Rustic Printed"/>
              </a:rPr>
              <a:t>🗂️ splitting Dataset using YOLOv8 format</a:t>
            </a:r>
          </a:p>
          <a:p>
            <a:pPr marL="0" lvl="0" indent="0" algn="l">
              <a:lnSpc>
                <a:spcPts val="5238"/>
              </a:lnSpc>
            </a:pPr>
            <a:endParaRPr lang="en-US" sz="5456">
              <a:solidFill>
                <a:srgbClr val="52BFAA"/>
              </a:solidFill>
              <a:latin typeface="Rustic Printed"/>
              <a:ea typeface="Rustic Printed"/>
              <a:cs typeface="Rustic Printed"/>
              <a:sym typeface="Rustic Printed"/>
            </a:endParaRPr>
          </a:p>
        </p:txBody>
      </p:sp>
      <p:sp>
        <p:nvSpPr>
          <p:cNvPr id="8" name="TextBox 8"/>
          <p:cNvSpPr txBox="1"/>
          <p:nvPr/>
        </p:nvSpPr>
        <p:spPr>
          <a:xfrm>
            <a:off x="1385237" y="6078328"/>
            <a:ext cx="9444048" cy="3386657"/>
          </a:xfrm>
          <a:prstGeom prst="rect">
            <a:avLst/>
          </a:prstGeom>
        </p:spPr>
        <p:txBody>
          <a:bodyPr lIns="0" tIns="0" rIns="0" bIns="0" rtlCol="0" anchor="t">
            <a:spAutoFit/>
          </a:bodyPr>
          <a:lstStyle/>
          <a:p>
            <a:pPr algn="l">
              <a:lnSpc>
                <a:spcPts val="3151"/>
              </a:lnSpc>
            </a:pPr>
            <a:r>
              <a:rPr lang="en-US" sz="2334" b="1" spc="140">
                <a:solidFill>
                  <a:srgbClr val="52BFAA"/>
                </a:solidFill>
                <a:latin typeface="Canva Sans Bold"/>
                <a:ea typeface="Canva Sans Bold"/>
                <a:cs typeface="Canva Sans Bold"/>
                <a:sym typeface="Canva Sans Bold"/>
              </a:rPr>
              <a:t>Data Set Strucure : </a:t>
            </a:r>
          </a:p>
          <a:p>
            <a:pPr algn="l">
              <a:lnSpc>
                <a:spcPts val="3151"/>
              </a:lnSpc>
            </a:pPr>
            <a:r>
              <a:rPr lang="en-US" sz="2334" b="1" spc="140">
                <a:solidFill>
                  <a:srgbClr val="FFFFFF"/>
                </a:solidFill>
                <a:latin typeface="Canva Sans Bold"/>
                <a:ea typeface="Canva Sans Bold"/>
                <a:cs typeface="Canva Sans Bold"/>
                <a:sym typeface="Canva Sans Bold"/>
              </a:rPr>
              <a:t>📂 train/</a:t>
            </a:r>
          </a:p>
          <a:p>
            <a:pPr algn="l">
              <a:lnSpc>
                <a:spcPts val="3151"/>
              </a:lnSpc>
            </a:pPr>
            <a:r>
              <a:rPr lang="en-US" sz="2334" b="1" spc="140">
                <a:solidFill>
                  <a:srgbClr val="FFFFFF"/>
                </a:solidFill>
                <a:latin typeface="Canva Sans Bold"/>
                <a:ea typeface="Canva Sans Bold"/>
                <a:cs typeface="Canva Sans Bold"/>
                <a:sym typeface="Canva Sans Bold"/>
              </a:rPr>
              <a:t>├── images/</a:t>
            </a:r>
          </a:p>
          <a:p>
            <a:pPr algn="l">
              <a:lnSpc>
                <a:spcPts val="3151"/>
              </a:lnSpc>
            </a:pPr>
            <a:r>
              <a:rPr lang="en-US" sz="2334" b="1" spc="140">
                <a:solidFill>
                  <a:srgbClr val="FFFFFF"/>
                </a:solidFill>
                <a:latin typeface="Canva Sans Bold"/>
                <a:ea typeface="Canva Sans Bold"/>
                <a:cs typeface="Canva Sans Bold"/>
                <a:sym typeface="Canva Sans Bold"/>
              </a:rPr>
              <a:t>└── labels/ ← Each .txt file contains bounding boxes for fields in the image</a:t>
            </a:r>
          </a:p>
          <a:p>
            <a:pPr algn="l">
              <a:lnSpc>
                <a:spcPts val="3151"/>
              </a:lnSpc>
            </a:pPr>
            <a:r>
              <a:rPr lang="en-US" sz="2334" b="1" spc="140">
                <a:solidFill>
                  <a:srgbClr val="FFFFFF"/>
                </a:solidFill>
                <a:latin typeface="Canva Sans Bold"/>
                <a:ea typeface="Canva Sans Bold"/>
                <a:cs typeface="Canva Sans Bold"/>
                <a:sym typeface="Canva Sans Bold"/>
              </a:rPr>
              <a:t>📂 valid/</a:t>
            </a:r>
          </a:p>
          <a:p>
            <a:pPr algn="l">
              <a:lnSpc>
                <a:spcPts val="3151"/>
              </a:lnSpc>
            </a:pPr>
            <a:r>
              <a:rPr lang="en-US" sz="2334" b="1" spc="140">
                <a:solidFill>
                  <a:srgbClr val="FFFFFF"/>
                </a:solidFill>
                <a:latin typeface="Canva Sans Bold"/>
                <a:ea typeface="Canva Sans Bold"/>
                <a:cs typeface="Canva Sans Bold"/>
                <a:sym typeface="Canva Sans Bold"/>
              </a:rPr>
              <a:t>📂 test/</a:t>
            </a:r>
          </a:p>
          <a:p>
            <a:pPr algn="l">
              <a:lnSpc>
                <a:spcPts val="3151"/>
              </a:lnSpc>
            </a:pPr>
            <a:r>
              <a:rPr lang="en-US" sz="2334" b="1" spc="140">
                <a:solidFill>
                  <a:srgbClr val="FFFFFF"/>
                </a:solidFill>
                <a:latin typeface="Canva Sans Bold"/>
                <a:ea typeface="Canva Sans Bold"/>
                <a:cs typeface="Canva Sans Bold"/>
                <a:sym typeface="Canva Sans Bold"/>
              </a:rPr>
              <a:t>📄 data.yaml ← Defines class names and paths</a:t>
            </a:r>
          </a:p>
          <a:p>
            <a:pPr algn="l">
              <a:lnSpc>
                <a:spcPts val="1499"/>
              </a:lnSpc>
              <a:spcBef>
                <a:spcPct val="0"/>
              </a:spcBef>
            </a:pPr>
            <a:endParaRPr lang="en-US" sz="2334" b="1" spc="140">
              <a:solidFill>
                <a:srgbClr val="FFFFFF"/>
              </a:solidFill>
              <a:latin typeface="Canva Sans Bold"/>
              <a:ea typeface="Canva Sans Bold"/>
              <a:cs typeface="Canva Sans Bold"/>
              <a:sym typeface="Canva Sans Bold"/>
            </a:endParaRPr>
          </a:p>
        </p:txBody>
      </p:sp>
      <p:sp>
        <p:nvSpPr>
          <p:cNvPr id="9" name="TextBox 9"/>
          <p:cNvSpPr txBox="1"/>
          <p:nvPr/>
        </p:nvSpPr>
        <p:spPr>
          <a:xfrm>
            <a:off x="1385237" y="2063860"/>
            <a:ext cx="10536729" cy="4146885"/>
          </a:xfrm>
          <a:prstGeom prst="rect">
            <a:avLst/>
          </a:prstGeom>
        </p:spPr>
        <p:txBody>
          <a:bodyPr lIns="0" tIns="0" rIns="0" bIns="0" rtlCol="0" anchor="t">
            <a:spAutoFit/>
          </a:bodyPr>
          <a:lstStyle/>
          <a:p>
            <a:pPr algn="l">
              <a:lnSpc>
                <a:spcPts val="3516"/>
              </a:lnSpc>
            </a:pPr>
            <a:endParaRPr/>
          </a:p>
          <a:p>
            <a:pPr marL="562325" lvl="1" indent="-281162" algn="l">
              <a:lnSpc>
                <a:spcPts val="3516"/>
              </a:lnSpc>
              <a:buFont typeface="Arial"/>
              <a:buChar char="•"/>
            </a:pPr>
            <a:r>
              <a:rPr lang="en-US" sz="2604" b="1" spc="156">
                <a:solidFill>
                  <a:srgbClr val="FFFFFF"/>
                </a:solidFill>
                <a:latin typeface="Canva Sans Bold"/>
                <a:ea typeface="Canva Sans Bold"/>
                <a:cs typeface="Canva Sans Bold"/>
                <a:sym typeface="Canva Sans Bold"/>
              </a:rPr>
              <a:t>DataSet Splits into:</a:t>
            </a:r>
          </a:p>
          <a:p>
            <a:pPr marL="1124649" lvl="2" indent="-374883" algn="l">
              <a:lnSpc>
                <a:spcPts val="3516"/>
              </a:lnSpc>
              <a:buFont typeface="Arial"/>
              <a:buChar char="⚬"/>
            </a:pPr>
            <a:r>
              <a:rPr lang="en-US" sz="2604" b="1" spc="156">
                <a:solidFill>
                  <a:srgbClr val="52BFAA"/>
                </a:solidFill>
                <a:latin typeface="Canva Sans Bold"/>
                <a:ea typeface="Canva Sans Bold"/>
                <a:cs typeface="Canva Sans Bold"/>
                <a:sym typeface="Canva Sans Bold"/>
              </a:rPr>
              <a:t>70% Training</a:t>
            </a:r>
          </a:p>
          <a:p>
            <a:pPr marL="1124649" lvl="2" indent="-374883" algn="l">
              <a:lnSpc>
                <a:spcPts val="3516"/>
              </a:lnSpc>
              <a:buFont typeface="Arial"/>
              <a:buChar char="⚬"/>
            </a:pPr>
            <a:r>
              <a:rPr lang="en-US" sz="2604" b="1" spc="156">
                <a:solidFill>
                  <a:srgbClr val="52BFAA"/>
                </a:solidFill>
                <a:latin typeface="Canva Sans Bold"/>
                <a:ea typeface="Canva Sans Bold"/>
                <a:cs typeface="Canva Sans Bold"/>
                <a:sym typeface="Canva Sans Bold"/>
              </a:rPr>
              <a:t>20% Validation</a:t>
            </a:r>
          </a:p>
          <a:p>
            <a:pPr marL="1124649" lvl="2" indent="-374883" algn="l">
              <a:lnSpc>
                <a:spcPts val="3516"/>
              </a:lnSpc>
              <a:buFont typeface="Arial"/>
              <a:buChar char="⚬"/>
            </a:pPr>
            <a:r>
              <a:rPr lang="en-US" sz="2604" b="1" spc="156">
                <a:solidFill>
                  <a:srgbClr val="52BFAA"/>
                </a:solidFill>
                <a:latin typeface="Canva Sans Bold"/>
                <a:ea typeface="Canva Sans Bold"/>
                <a:cs typeface="Canva Sans Bold"/>
                <a:sym typeface="Canva Sans Bold"/>
              </a:rPr>
              <a:t>10% Testing</a:t>
            </a:r>
          </a:p>
          <a:p>
            <a:pPr marL="562325" lvl="1" indent="-281162" algn="l">
              <a:lnSpc>
                <a:spcPts val="3516"/>
              </a:lnSpc>
              <a:buFont typeface="Arial"/>
              <a:buChar char="•"/>
            </a:pPr>
            <a:r>
              <a:rPr lang="en-US" sz="2604" b="1" spc="156">
                <a:solidFill>
                  <a:srgbClr val="FFFFFF"/>
                </a:solidFill>
                <a:latin typeface="Canva Sans Bold"/>
                <a:ea typeface="Canva Sans Bold"/>
                <a:cs typeface="Canva Sans Bold"/>
                <a:sym typeface="Canva Sans Bold"/>
              </a:rPr>
              <a:t>Annotated via Roboflow</a:t>
            </a:r>
          </a:p>
          <a:p>
            <a:pPr algn="l">
              <a:lnSpc>
                <a:spcPts val="3516"/>
              </a:lnSpc>
            </a:pPr>
            <a:endParaRPr lang="en-US" sz="2604" b="1" spc="156">
              <a:solidFill>
                <a:srgbClr val="FFFFFF"/>
              </a:solidFill>
              <a:latin typeface="Canva Sans Bold"/>
              <a:ea typeface="Canva Sans Bold"/>
              <a:cs typeface="Canva Sans Bold"/>
              <a:sym typeface="Canva Sans Bold"/>
            </a:endParaRPr>
          </a:p>
          <a:p>
            <a:pPr algn="l">
              <a:lnSpc>
                <a:spcPts val="3516"/>
              </a:lnSpc>
              <a:spcBef>
                <a:spcPct val="0"/>
              </a:spcBef>
            </a:pPr>
            <a:r>
              <a:rPr lang="en-US" sz="2604" b="1" spc="156">
                <a:solidFill>
                  <a:srgbClr val="FFFFFF"/>
                </a:solidFill>
                <a:latin typeface="Canva Sans Bold"/>
                <a:ea typeface="Canva Sans Bold"/>
                <a:cs typeface="Canva Sans Bold"/>
                <a:sym typeface="Canva Sans Bold"/>
              </a:rPr>
              <a:t>After collecting and labeling the dataset in Roboflow, we downloaded the YOLOv8-compatible format”</a:t>
            </a:r>
          </a:p>
          <a:p>
            <a:pPr algn="l">
              <a:lnSpc>
                <a:spcPts val="1673"/>
              </a:lnSpc>
              <a:spcBef>
                <a:spcPct val="0"/>
              </a:spcBef>
            </a:pPr>
            <a:endParaRPr lang="en-US" sz="2604" b="1" spc="156">
              <a:solidFill>
                <a:srgbClr val="FFFFFF"/>
              </a:solidFill>
              <a:latin typeface="Canva Sans Bold"/>
              <a:ea typeface="Canva Sans Bold"/>
              <a:cs typeface="Canva Sans Bold"/>
              <a:sym typeface="Canva Sans Bold"/>
            </a:endParaRPr>
          </a:p>
        </p:txBody>
      </p:sp>
      <p:sp>
        <p:nvSpPr>
          <p:cNvPr id="10" name="AutoShape 10"/>
          <p:cNvSpPr/>
          <p:nvPr/>
        </p:nvSpPr>
        <p:spPr>
          <a:xfrm flipH="1">
            <a:off x="7690829" y="5870886"/>
            <a:ext cx="3234837" cy="763029"/>
          </a:xfrm>
          <a:prstGeom prst="line">
            <a:avLst/>
          </a:prstGeom>
          <a:ln w="38100" cap="flat">
            <a:solidFill>
              <a:srgbClr val="FFFFFF"/>
            </a:solidFill>
            <a:prstDash val="sysDot"/>
            <a:headEnd type="none" w="sm" len="sm"/>
            <a:tailEnd type="arrow" w="med" len="sm"/>
          </a:ln>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29081" y="3997611"/>
            <a:ext cx="2862061" cy="2862061"/>
          </a:xfrm>
          <a:custGeom>
            <a:avLst/>
            <a:gdLst/>
            <a:ahLst/>
            <a:cxnLst/>
            <a:rect l="l" t="t" r="r" b="b"/>
            <a:pathLst>
              <a:path w="2862061" h="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764763" y="4664151"/>
            <a:ext cx="13164027" cy="1376580"/>
          </a:xfrm>
          <a:prstGeom prst="rect">
            <a:avLst/>
          </a:prstGeom>
        </p:spPr>
        <p:txBody>
          <a:bodyPr lIns="0" tIns="0" rIns="0" bIns="0" rtlCol="0" anchor="t">
            <a:spAutoFit/>
          </a:bodyPr>
          <a:lstStyle/>
          <a:p>
            <a:pPr algn="ctr">
              <a:lnSpc>
                <a:spcPts val="11275"/>
              </a:lnSpc>
            </a:pPr>
            <a:r>
              <a:rPr lang="en-US" sz="8053" b="1">
                <a:solidFill>
                  <a:srgbClr val="2EE5A7"/>
                </a:solidFill>
                <a:latin typeface="Canva Sans Bold"/>
                <a:ea typeface="Canva Sans Bold"/>
                <a:cs typeface="Canva Sans Bold"/>
                <a:sym typeface="Canva Sans Bold"/>
              </a:rPr>
              <a:t>Let’s fine-tune our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2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sp>
        <p:nvSpPr>
          <p:cNvPr id="3" name="TextBox 3"/>
          <p:cNvSpPr txBox="1"/>
          <p:nvPr/>
        </p:nvSpPr>
        <p:spPr>
          <a:xfrm>
            <a:off x="1249067" y="296227"/>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id="4" name="Freeform 4"/>
          <p:cNvSpPr/>
          <p:nvPr/>
        </p:nvSpPr>
        <p:spPr>
          <a:xfrm>
            <a:off x="265784" y="2766148"/>
            <a:ext cx="2887960" cy="1931805"/>
          </a:xfrm>
          <a:custGeom>
            <a:avLst/>
            <a:gdLst/>
            <a:ahLst/>
            <a:cxnLst/>
            <a:rect l="l" t="t" r="r" b="b"/>
            <a:pathLst>
              <a:path w="2887960" h="1931805">
                <a:moveTo>
                  <a:pt x="0" y="0"/>
                </a:moveTo>
                <a:lnTo>
                  <a:pt x="2887960" y="0"/>
                </a:lnTo>
                <a:lnTo>
                  <a:pt x="2887960" y="1931806"/>
                </a:lnTo>
                <a:lnTo>
                  <a:pt x="0" y="1931806"/>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5" name="TextBox 5"/>
          <p:cNvSpPr txBox="1"/>
          <p:nvPr/>
        </p:nvSpPr>
        <p:spPr>
          <a:xfrm>
            <a:off x="681968" y="3561415"/>
            <a:ext cx="2027032"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Problem Definition</a:t>
            </a:r>
          </a:p>
        </p:txBody>
      </p:sp>
      <p:sp>
        <p:nvSpPr>
          <p:cNvPr id="6" name="TextBox 6"/>
          <p:cNvSpPr txBox="1"/>
          <p:nvPr/>
        </p:nvSpPr>
        <p:spPr>
          <a:xfrm>
            <a:off x="1214667" y="2966758"/>
            <a:ext cx="899776" cy="553618"/>
          </a:xfrm>
          <a:prstGeom prst="rect">
            <a:avLst/>
          </a:prstGeom>
        </p:spPr>
        <p:txBody>
          <a:bodyPr lIns="0" tIns="0" rIns="0" bIns="0" rtlCol="0" anchor="t">
            <a:spAutoFit/>
          </a:bodyPr>
          <a:lstStyle/>
          <a:p>
            <a:pPr algn="ctr">
              <a:lnSpc>
                <a:spcPts val="3557"/>
              </a:lnSpc>
            </a:pPr>
            <a:r>
              <a:rPr lang="en-US" sz="3294">
                <a:solidFill>
                  <a:srgbClr val="FFFFFF"/>
                </a:solidFill>
                <a:latin typeface="Rustic Printed"/>
                <a:ea typeface="Rustic Printed"/>
                <a:cs typeface="Rustic Printed"/>
                <a:sym typeface="Rustic Printed"/>
              </a:rPr>
              <a:t>01</a:t>
            </a:r>
          </a:p>
        </p:txBody>
      </p:sp>
      <p:sp>
        <p:nvSpPr>
          <p:cNvPr id="7" name="Freeform 7"/>
          <p:cNvSpPr/>
          <p:nvPr/>
        </p:nvSpPr>
        <p:spPr>
          <a:xfrm>
            <a:off x="3982983" y="2766148"/>
            <a:ext cx="2887960" cy="1948060"/>
          </a:xfrm>
          <a:custGeom>
            <a:avLst/>
            <a:gdLst/>
            <a:ahLst/>
            <a:cxnLst/>
            <a:rect l="l" t="t" r="r" b="b"/>
            <a:pathLst>
              <a:path w="2887960" h="1948060">
                <a:moveTo>
                  <a:pt x="0" y="0"/>
                </a:moveTo>
                <a:lnTo>
                  <a:pt x="2887960" y="0"/>
                </a:lnTo>
                <a:lnTo>
                  <a:pt x="2887960" y="1948061"/>
                </a:lnTo>
                <a:lnTo>
                  <a:pt x="0" y="194806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8" name="TextBox 8"/>
          <p:cNvSpPr txBox="1"/>
          <p:nvPr/>
        </p:nvSpPr>
        <p:spPr>
          <a:xfrm>
            <a:off x="4153289" y="3752833"/>
            <a:ext cx="2582225" cy="365637"/>
          </a:xfrm>
          <a:prstGeom prst="rect">
            <a:avLst/>
          </a:prstGeom>
        </p:spPr>
        <p:txBody>
          <a:bodyPr lIns="0" tIns="0" rIns="0" bIns="0" rtlCol="0" anchor="t">
            <a:spAutoFit/>
          </a:bodyPr>
          <a:lstStyle/>
          <a:p>
            <a:pPr marL="0" lvl="0" indent="0" algn="ctr">
              <a:lnSpc>
                <a:spcPts val="3047"/>
              </a:lnSpc>
            </a:pPr>
            <a:r>
              <a:rPr lang="en-US" sz="2177" b="1">
                <a:solidFill>
                  <a:srgbClr val="FFFFFF"/>
                </a:solidFill>
                <a:latin typeface="Canva Sans Bold"/>
                <a:ea typeface="Canva Sans Bold"/>
                <a:cs typeface="Canva Sans Bold"/>
                <a:sym typeface="Canva Sans Bold"/>
              </a:rPr>
              <a:t>Motivation</a:t>
            </a:r>
          </a:p>
        </p:txBody>
      </p:sp>
      <p:sp>
        <p:nvSpPr>
          <p:cNvPr id="9" name="TextBox 9"/>
          <p:cNvSpPr txBox="1"/>
          <p:nvPr/>
        </p:nvSpPr>
        <p:spPr>
          <a:xfrm>
            <a:off x="4699169" y="2988392"/>
            <a:ext cx="1397888" cy="535497"/>
          </a:xfrm>
          <a:prstGeom prst="rect">
            <a:avLst/>
          </a:prstGeom>
        </p:spPr>
        <p:txBody>
          <a:bodyPr lIns="0" tIns="0" rIns="0" bIns="0" rtlCol="0" anchor="t">
            <a:spAutoFit/>
          </a:bodyPr>
          <a:lstStyle/>
          <a:p>
            <a:pPr algn="ctr">
              <a:lnSpc>
                <a:spcPts val="3496"/>
              </a:lnSpc>
            </a:pPr>
            <a:r>
              <a:rPr lang="en-US" sz="3237">
                <a:solidFill>
                  <a:srgbClr val="FFFFFF"/>
                </a:solidFill>
                <a:latin typeface="Rustic Printed"/>
                <a:ea typeface="Rustic Printed"/>
                <a:cs typeface="Rustic Printed"/>
                <a:sym typeface="Rustic Printed"/>
              </a:rPr>
              <a:t>02</a:t>
            </a:r>
          </a:p>
        </p:txBody>
      </p:sp>
      <p:sp>
        <p:nvSpPr>
          <p:cNvPr id="10" name="Freeform 10"/>
          <p:cNvSpPr/>
          <p:nvPr/>
        </p:nvSpPr>
        <p:spPr>
          <a:xfrm>
            <a:off x="11417621" y="2766148"/>
            <a:ext cx="2887960" cy="1948060"/>
          </a:xfrm>
          <a:custGeom>
            <a:avLst/>
            <a:gdLst/>
            <a:ahLst/>
            <a:cxnLst/>
            <a:rect l="l" t="t" r="r" b="b"/>
            <a:pathLst>
              <a:path w="2887960" h="1948060">
                <a:moveTo>
                  <a:pt x="0" y="0"/>
                </a:moveTo>
                <a:lnTo>
                  <a:pt x="2887960" y="0"/>
                </a:lnTo>
                <a:lnTo>
                  <a:pt x="2887960" y="1948061"/>
                </a:lnTo>
                <a:lnTo>
                  <a:pt x="0" y="194806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1" name="TextBox 11"/>
          <p:cNvSpPr txBox="1"/>
          <p:nvPr/>
        </p:nvSpPr>
        <p:spPr>
          <a:xfrm>
            <a:off x="11588937" y="3561415"/>
            <a:ext cx="2591765"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System</a:t>
            </a:r>
          </a:p>
          <a:p>
            <a:pPr marL="0" lvl="0" indent="0" algn="ctr">
              <a:lnSpc>
                <a:spcPts val="3047"/>
              </a:lnSpc>
            </a:pPr>
            <a:r>
              <a:rPr lang="en-US" sz="2177" b="1">
                <a:solidFill>
                  <a:srgbClr val="FFFFFF"/>
                </a:solidFill>
                <a:latin typeface="Canva Sans Bold"/>
                <a:ea typeface="Canva Sans Bold"/>
                <a:cs typeface="Canva Sans Bold"/>
                <a:sym typeface="Canva Sans Bold"/>
              </a:rPr>
              <a:t> Architecture</a:t>
            </a:r>
          </a:p>
        </p:txBody>
      </p:sp>
      <p:sp>
        <p:nvSpPr>
          <p:cNvPr id="12" name="TextBox 12"/>
          <p:cNvSpPr txBox="1"/>
          <p:nvPr/>
        </p:nvSpPr>
        <p:spPr>
          <a:xfrm>
            <a:off x="12215196" y="2874147"/>
            <a:ext cx="1403052" cy="546824"/>
          </a:xfrm>
          <a:prstGeom prst="rect">
            <a:avLst/>
          </a:prstGeom>
        </p:spPr>
        <p:txBody>
          <a:bodyPr lIns="0" tIns="0" rIns="0" bIns="0" rtlCol="0" anchor="t">
            <a:spAutoFit/>
          </a:bodyPr>
          <a:lstStyle/>
          <a:p>
            <a:pPr algn="ctr">
              <a:lnSpc>
                <a:spcPts val="3509"/>
              </a:lnSpc>
            </a:pPr>
            <a:r>
              <a:rPr lang="en-US" sz="3249">
                <a:solidFill>
                  <a:srgbClr val="FFFFFF"/>
                </a:solidFill>
                <a:latin typeface="Rustic Printed"/>
                <a:ea typeface="Rustic Printed"/>
                <a:cs typeface="Rustic Printed"/>
                <a:sym typeface="Rustic Printed"/>
              </a:rPr>
              <a:t>04</a:t>
            </a:r>
          </a:p>
        </p:txBody>
      </p:sp>
      <p:sp>
        <p:nvSpPr>
          <p:cNvPr id="13" name="Freeform 13"/>
          <p:cNvSpPr/>
          <p:nvPr/>
        </p:nvSpPr>
        <p:spPr>
          <a:xfrm>
            <a:off x="7700182" y="2758021"/>
            <a:ext cx="2887960" cy="1931805"/>
          </a:xfrm>
          <a:custGeom>
            <a:avLst/>
            <a:gdLst/>
            <a:ahLst/>
            <a:cxnLst/>
            <a:rect l="l" t="t" r="r" b="b"/>
            <a:pathLst>
              <a:path w="2887960" h="1931805">
                <a:moveTo>
                  <a:pt x="0" y="0"/>
                </a:moveTo>
                <a:lnTo>
                  <a:pt x="2887961" y="0"/>
                </a:lnTo>
                <a:lnTo>
                  <a:pt x="2887961" y="1931805"/>
                </a:lnTo>
                <a:lnTo>
                  <a:pt x="0" y="1931805"/>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14" name="TextBox 14"/>
          <p:cNvSpPr txBox="1"/>
          <p:nvPr/>
        </p:nvSpPr>
        <p:spPr>
          <a:xfrm>
            <a:off x="8206352" y="3752833"/>
            <a:ext cx="1950097" cy="365637"/>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Objective</a:t>
            </a:r>
          </a:p>
        </p:txBody>
      </p:sp>
      <p:sp>
        <p:nvSpPr>
          <p:cNvPr id="15" name="TextBox 15"/>
          <p:cNvSpPr txBox="1"/>
          <p:nvPr/>
        </p:nvSpPr>
        <p:spPr>
          <a:xfrm>
            <a:off x="8740612" y="2956975"/>
            <a:ext cx="865625" cy="534774"/>
          </a:xfrm>
          <a:prstGeom prst="rect">
            <a:avLst/>
          </a:prstGeom>
        </p:spPr>
        <p:txBody>
          <a:bodyPr lIns="0" tIns="0" rIns="0" bIns="0" rtlCol="0" anchor="t">
            <a:spAutoFit/>
          </a:bodyPr>
          <a:lstStyle/>
          <a:p>
            <a:pPr algn="ctr">
              <a:lnSpc>
                <a:spcPts val="3422"/>
              </a:lnSpc>
            </a:pPr>
            <a:r>
              <a:rPr lang="en-US" sz="3169">
                <a:solidFill>
                  <a:srgbClr val="FFFFFF"/>
                </a:solidFill>
                <a:latin typeface="Rustic Printed"/>
                <a:ea typeface="Rustic Printed"/>
                <a:cs typeface="Rustic Printed"/>
                <a:sym typeface="Rustic Printed"/>
              </a:rPr>
              <a:t>03</a:t>
            </a:r>
          </a:p>
        </p:txBody>
      </p:sp>
      <p:sp>
        <p:nvSpPr>
          <p:cNvPr id="16" name="Freeform 16"/>
          <p:cNvSpPr/>
          <p:nvPr/>
        </p:nvSpPr>
        <p:spPr>
          <a:xfrm>
            <a:off x="3982983" y="5104413"/>
            <a:ext cx="2887960" cy="1931805"/>
          </a:xfrm>
          <a:custGeom>
            <a:avLst/>
            <a:gdLst/>
            <a:ahLst/>
            <a:cxnLst/>
            <a:rect l="l" t="t" r="r" b="b"/>
            <a:pathLst>
              <a:path w="2887960" h="1931805">
                <a:moveTo>
                  <a:pt x="0" y="0"/>
                </a:moveTo>
                <a:lnTo>
                  <a:pt x="2887960" y="0"/>
                </a:lnTo>
                <a:lnTo>
                  <a:pt x="2887960" y="1931806"/>
                </a:lnTo>
                <a:lnTo>
                  <a:pt x="0" y="1931806"/>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17" name="Freeform 17"/>
          <p:cNvSpPr/>
          <p:nvPr/>
        </p:nvSpPr>
        <p:spPr>
          <a:xfrm>
            <a:off x="7700182" y="5112541"/>
            <a:ext cx="2887960" cy="1948060"/>
          </a:xfrm>
          <a:custGeom>
            <a:avLst/>
            <a:gdLst/>
            <a:ahLst/>
            <a:cxnLst/>
            <a:rect l="l" t="t" r="r" b="b"/>
            <a:pathLst>
              <a:path w="2887960" h="1948060">
                <a:moveTo>
                  <a:pt x="0" y="0"/>
                </a:moveTo>
                <a:lnTo>
                  <a:pt x="2887961" y="0"/>
                </a:lnTo>
                <a:lnTo>
                  <a:pt x="2887961" y="1948060"/>
                </a:lnTo>
                <a:lnTo>
                  <a:pt x="0" y="19480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8" name="TextBox 18"/>
          <p:cNvSpPr txBox="1"/>
          <p:nvPr/>
        </p:nvSpPr>
        <p:spPr>
          <a:xfrm>
            <a:off x="4184742" y="6067521"/>
            <a:ext cx="2629615"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ID Data</a:t>
            </a:r>
          </a:p>
          <a:p>
            <a:pPr marL="0" lvl="0" indent="0" algn="ctr">
              <a:lnSpc>
                <a:spcPts val="3047"/>
              </a:lnSpc>
            </a:pPr>
            <a:r>
              <a:rPr lang="en-US" sz="2177" b="1">
                <a:solidFill>
                  <a:srgbClr val="FFFFFF"/>
                </a:solidFill>
                <a:latin typeface="Canva Sans Bold"/>
                <a:ea typeface="Canva Sans Bold"/>
                <a:cs typeface="Canva Sans Bold"/>
                <a:sym typeface="Canva Sans Bold"/>
              </a:rPr>
              <a:t>Extraction</a:t>
            </a:r>
          </a:p>
        </p:txBody>
      </p:sp>
      <p:sp>
        <p:nvSpPr>
          <p:cNvPr id="19" name="TextBox 19"/>
          <p:cNvSpPr txBox="1"/>
          <p:nvPr/>
        </p:nvSpPr>
        <p:spPr>
          <a:xfrm>
            <a:off x="4732630" y="5348818"/>
            <a:ext cx="1423543" cy="553976"/>
          </a:xfrm>
          <a:prstGeom prst="rect">
            <a:avLst/>
          </a:prstGeom>
        </p:spPr>
        <p:txBody>
          <a:bodyPr lIns="0" tIns="0" rIns="0" bIns="0" rtlCol="0" anchor="t">
            <a:spAutoFit/>
          </a:bodyPr>
          <a:lstStyle/>
          <a:p>
            <a:pPr algn="ctr">
              <a:lnSpc>
                <a:spcPts val="3560"/>
              </a:lnSpc>
            </a:pPr>
            <a:r>
              <a:rPr lang="en-US" sz="3296">
                <a:solidFill>
                  <a:srgbClr val="FFFFFF"/>
                </a:solidFill>
                <a:latin typeface="Rustic Printed"/>
                <a:ea typeface="Rustic Printed"/>
                <a:cs typeface="Rustic Printed"/>
                <a:sym typeface="Rustic Printed"/>
              </a:rPr>
              <a:t>07</a:t>
            </a:r>
          </a:p>
        </p:txBody>
      </p:sp>
      <p:sp>
        <p:nvSpPr>
          <p:cNvPr id="20" name="Freeform 20"/>
          <p:cNvSpPr/>
          <p:nvPr/>
        </p:nvSpPr>
        <p:spPr>
          <a:xfrm>
            <a:off x="265784" y="5096286"/>
            <a:ext cx="2887960" cy="1948060"/>
          </a:xfrm>
          <a:custGeom>
            <a:avLst/>
            <a:gdLst/>
            <a:ahLst/>
            <a:cxnLst/>
            <a:rect l="l" t="t" r="r" b="b"/>
            <a:pathLst>
              <a:path w="2887960" h="1948060">
                <a:moveTo>
                  <a:pt x="0" y="0"/>
                </a:moveTo>
                <a:lnTo>
                  <a:pt x="2887960" y="0"/>
                </a:lnTo>
                <a:lnTo>
                  <a:pt x="2887960" y="1948060"/>
                </a:lnTo>
                <a:lnTo>
                  <a:pt x="0" y="19480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1" name="TextBox 21"/>
          <p:cNvSpPr txBox="1"/>
          <p:nvPr/>
        </p:nvSpPr>
        <p:spPr>
          <a:xfrm>
            <a:off x="720990" y="6032216"/>
            <a:ext cx="2003753"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Face Verification</a:t>
            </a:r>
          </a:p>
        </p:txBody>
      </p:sp>
      <p:sp>
        <p:nvSpPr>
          <p:cNvPr id="22" name="TextBox 22"/>
          <p:cNvSpPr txBox="1"/>
          <p:nvPr/>
        </p:nvSpPr>
        <p:spPr>
          <a:xfrm>
            <a:off x="1278145" y="5294732"/>
            <a:ext cx="889443" cy="547916"/>
          </a:xfrm>
          <a:prstGeom prst="rect">
            <a:avLst/>
          </a:prstGeom>
        </p:spPr>
        <p:txBody>
          <a:bodyPr lIns="0" tIns="0" rIns="0" bIns="0" rtlCol="0" anchor="t">
            <a:spAutoFit/>
          </a:bodyPr>
          <a:lstStyle/>
          <a:p>
            <a:pPr algn="ctr">
              <a:lnSpc>
                <a:spcPts val="3516"/>
              </a:lnSpc>
            </a:pPr>
            <a:r>
              <a:rPr lang="en-US" sz="3256">
                <a:solidFill>
                  <a:srgbClr val="FFFFFF"/>
                </a:solidFill>
                <a:latin typeface="Rustic Printed"/>
                <a:ea typeface="Rustic Printed"/>
                <a:cs typeface="Rustic Printed"/>
                <a:sym typeface="Rustic Printed"/>
              </a:rPr>
              <a:t>06</a:t>
            </a:r>
          </a:p>
        </p:txBody>
      </p:sp>
      <p:sp>
        <p:nvSpPr>
          <p:cNvPr id="24" name="Freeform 24"/>
          <p:cNvSpPr/>
          <p:nvPr/>
        </p:nvSpPr>
        <p:spPr>
          <a:xfrm>
            <a:off x="11472742" y="5112541"/>
            <a:ext cx="2887960" cy="1931805"/>
          </a:xfrm>
          <a:custGeom>
            <a:avLst/>
            <a:gdLst/>
            <a:ahLst/>
            <a:cxnLst/>
            <a:rect l="l" t="t" r="r" b="b"/>
            <a:pathLst>
              <a:path w="2887960" h="1931805">
                <a:moveTo>
                  <a:pt x="0" y="0"/>
                </a:moveTo>
                <a:lnTo>
                  <a:pt x="2887960" y="0"/>
                </a:lnTo>
                <a:lnTo>
                  <a:pt x="2887960" y="1931805"/>
                </a:lnTo>
                <a:lnTo>
                  <a:pt x="0" y="1931805"/>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25" name="TextBox 25"/>
          <p:cNvSpPr txBox="1"/>
          <p:nvPr/>
        </p:nvSpPr>
        <p:spPr>
          <a:xfrm>
            <a:off x="11702996" y="6258939"/>
            <a:ext cx="2550352" cy="365637"/>
          </a:xfrm>
          <a:prstGeom prst="rect">
            <a:avLst/>
          </a:prstGeom>
        </p:spPr>
        <p:txBody>
          <a:bodyPr lIns="0" tIns="0" rIns="0" bIns="0" rtlCol="0" anchor="t">
            <a:spAutoFit/>
          </a:bodyPr>
          <a:lstStyle/>
          <a:p>
            <a:pPr marL="0" lvl="0" indent="0" algn="ctr">
              <a:lnSpc>
                <a:spcPts val="3047"/>
              </a:lnSpc>
            </a:pPr>
            <a:r>
              <a:rPr lang="en-US" sz="2177" b="1">
                <a:solidFill>
                  <a:srgbClr val="FFFFFF"/>
                </a:solidFill>
                <a:latin typeface="Canva Sans Bold"/>
                <a:ea typeface="Canva Sans Bold"/>
                <a:cs typeface="Canva Sans Bold"/>
                <a:sym typeface="Canva Sans Bold"/>
              </a:rPr>
              <a:t>Blockchain</a:t>
            </a:r>
          </a:p>
        </p:txBody>
      </p:sp>
      <p:sp>
        <p:nvSpPr>
          <p:cNvPr id="26" name="TextBox 26"/>
          <p:cNvSpPr txBox="1"/>
          <p:nvPr/>
        </p:nvSpPr>
        <p:spPr>
          <a:xfrm>
            <a:off x="12226405" y="5363793"/>
            <a:ext cx="1380633" cy="539000"/>
          </a:xfrm>
          <a:prstGeom prst="rect">
            <a:avLst/>
          </a:prstGeom>
        </p:spPr>
        <p:txBody>
          <a:bodyPr lIns="0" tIns="0" rIns="0" bIns="0" rtlCol="0" anchor="t">
            <a:spAutoFit/>
          </a:bodyPr>
          <a:lstStyle/>
          <a:p>
            <a:pPr algn="ctr">
              <a:lnSpc>
                <a:spcPts val="3453"/>
              </a:lnSpc>
            </a:pPr>
            <a:r>
              <a:rPr lang="en-US" sz="3197">
                <a:solidFill>
                  <a:srgbClr val="FFFFFF"/>
                </a:solidFill>
                <a:latin typeface="Rustic Printed"/>
                <a:ea typeface="Rustic Printed"/>
                <a:cs typeface="Rustic Printed"/>
                <a:sym typeface="Rustic Printed"/>
              </a:rPr>
              <a:t>09</a:t>
            </a:r>
          </a:p>
        </p:txBody>
      </p:sp>
      <p:sp>
        <p:nvSpPr>
          <p:cNvPr id="27" name="TextBox 27"/>
          <p:cNvSpPr txBox="1"/>
          <p:nvPr/>
        </p:nvSpPr>
        <p:spPr>
          <a:xfrm>
            <a:off x="8747973" y="5315535"/>
            <a:ext cx="885904" cy="545964"/>
          </a:xfrm>
          <a:prstGeom prst="rect">
            <a:avLst/>
          </a:prstGeom>
        </p:spPr>
        <p:txBody>
          <a:bodyPr lIns="0" tIns="0" rIns="0" bIns="0" rtlCol="0" anchor="t">
            <a:spAutoFit/>
          </a:bodyPr>
          <a:lstStyle/>
          <a:p>
            <a:pPr algn="ctr">
              <a:lnSpc>
                <a:spcPts val="3502"/>
              </a:lnSpc>
            </a:pPr>
            <a:r>
              <a:rPr lang="en-US" sz="3243">
                <a:solidFill>
                  <a:srgbClr val="FFFFFF"/>
                </a:solidFill>
                <a:latin typeface="Rustic Printed"/>
                <a:ea typeface="Rustic Printed"/>
                <a:cs typeface="Rustic Printed"/>
                <a:sym typeface="Rustic Printed"/>
              </a:rPr>
              <a:t>08</a:t>
            </a:r>
          </a:p>
        </p:txBody>
      </p:sp>
      <p:sp>
        <p:nvSpPr>
          <p:cNvPr id="28" name="TextBox 28"/>
          <p:cNvSpPr txBox="1"/>
          <p:nvPr/>
        </p:nvSpPr>
        <p:spPr>
          <a:xfrm>
            <a:off x="7854664" y="6032216"/>
            <a:ext cx="2578671"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Fake ID</a:t>
            </a:r>
          </a:p>
          <a:p>
            <a:pPr marL="0" lvl="0" indent="0" algn="ctr">
              <a:lnSpc>
                <a:spcPts val="3047"/>
              </a:lnSpc>
            </a:pPr>
            <a:r>
              <a:rPr lang="en-US" sz="2177" b="1">
                <a:solidFill>
                  <a:srgbClr val="FFFFFF"/>
                </a:solidFill>
                <a:latin typeface="Canva Sans Bold"/>
                <a:ea typeface="Canva Sans Bold"/>
                <a:cs typeface="Canva Sans Bold"/>
                <a:sym typeface="Canva Sans Bold"/>
              </a:rPr>
              <a:t>Detection</a:t>
            </a:r>
          </a:p>
        </p:txBody>
      </p:sp>
      <p:sp>
        <p:nvSpPr>
          <p:cNvPr id="29" name="Freeform 29"/>
          <p:cNvSpPr/>
          <p:nvPr/>
        </p:nvSpPr>
        <p:spPr>
          <a:xfrm>
            <a:off x="4743997" y="7772958"/>
            <a:ext cx="2887960" cy="1948060"/>
          </a:xfrm>
          <a:custGeom>
            <a:avLst/>
            <a:gdLst/>
            <a:ahLst/>
            <a:cxnLst/>
            <a:rect l="l" t="t" r="r" b="b"/>
            <a:pathLst>
              <a:path w="2887960" h="1948060">
                <a:moveTo>
                  <a:pt x="0" y="0"/>
                </a:moveTo>
                <a:lnTo>
                  <a:pt x="2887960" y="0"/>
                </a:lnTo>
                <a:lnTo>
                  <a:pt x="2887960" y="1948060"/>
                </a:lnTo>
                <a:lnTo>
                  <a:pt x="0" y="19480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0" name="Freeform 30"/>
          <p:cNvSpPr/>
          <p:nvPr/>
        </p:nvSpPr>
        <p:spPr>
          <a:xfrm>
            <a:off x="8560201" y="7789213"/>
            <a:ext cx="2887960" cy="1931805"/>
          </a:xfrm>
          <a:custGeom>
            <a:avLst/>
            <a:gdLst/>
            <a:ahLst/>
            <a:cxnLst/>
            <a:rect l="l" t="t" r="r" b="b"/>
            <a:pathLst>
              <a:path w="2887960" h="1931805">
                <a:moveTo>
                  <a:pt x="0" y="0"/>
                </a:moveTo>
                <a:lnTo>
                  <a:pt x="2887960" y="0"/>
                </a:lnTo>
                <a:lnTo>
                  <a:pt x="2887960" y="1931805"/>
                </a:lnTo>
                <a:lnTo>
                  <a:pt x="0" y="1931805"/>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33" name="TextBox 33"/>
          <p:cNvSpPr txBox="1"/>
          <p:nvPr/>
        </p:nvSpPr>
        <p:spPr>
          <a:xfrm>
            <a:off x="4943153" y="8990305"/>
            <a:ext cx="2629615" cy="365637"/>
          </a:xfrm>
          <a:prstGeom prst="rect">
            <a:avLst/>
          </a:prstGeom>
        </p:spPr>
        <p:txBody>
          <a:bodyPr lIns="0" tIns="0" rIns="0" bIns="0" rtlCol="0" anchor="t">
            <a:spAutoFit/>
          </a:bodyPr>
          <a:lstStyle/>
          <a:p>
            <a:pPr marL="0" lvl="0" indent="0" algn="ctr">
              <a:lnSpc>
                <a:spcPts val="3047"/>
              </a:lnSpc>
            </a:pPr>
            <a:r>
              <a:rPr lang="en-US" sz="2177" b="1">
                <a:solidFill>
                  <a:srgbClr val="FFFFFF"/>
                </a:solidFill>
                <a:latin typeface="Canva Sans Bold"/>
                <a:ea typeface="Canva Sans Bold"/>
                <a:cs typeface="Canva Sans Bold"/>
                <a:sym typeface="Canva Sans Bold"/>
              </a:rPr>
              <a:t>Conclusion</a:t>
            </a:r>
          </a:p>
        </p:txBody>
      </p:sp>
      <p:sp>
        <p:nvSpPr>
          <p:cNvPr id="34" name="TextBox 34"/>
          <p:cNvSpPr txBox="1"/>
          <p:nvPr/>
        </p:nvSpPr>
        <p:spPr>
          <a:xfrm>
            <a:off x="5369725" y="8083905"/>
            <a:ext cx="1423543" cy="461665"/>
          </a:xfrm>
          <a:prstGeom prst="rect">
            <a:avLst/>
          </a:prstGeom>
        </p:spPr>
        <p:txBody>
          <a:bodyPr lIns="0" tIns="0" rIns="0" bIns="0" rtlCol="0" anchor="t">
            <a:spAutoFit/>
          </a:bodyPr>
          <a:lstStyle/>
          <a:p>
            <a:pPr algn="ctr">
              <a:lnSpc>
                <a:spcPts val="3560"/>
              </a:lnSpc>
            </a:pPr>
            <a:r>
              <a:rPr lang="en-US" sz="3296" dirty="0">
                <a:solidFill>
                  <a:srgbClr val="FFFFFF"/>
                </a:solidFill>
                <a:latin typeface="Rustic Printed"/>
                <a:ea typeface="Rustic Printed"/>
                <a:cs typeface="Rustic Printed"/>
                <a:sym typeface="Rustic Printed"/>
              </a:rPr>
              <a:t>11</a:t>
            </a:r>
          </a:p>
        </p:txBody>
      </p:sp>
      <p:sp>
        <p:nvSpPr>
          <p:cNvPr id="35" name="Freeform 35"/>
          <p:cNvSpPr/>
          <p:nvPr/>
        </p:nvSpPr>
        <p:spPr>
          <a:xfrm>
            <a:off x="15134256" y="2825030"/>
            <a:ext cx="2887960" cy="1931805"/>
          </a:xfrm>
          <a:custGeom>
            <a:avLst/>
            <a:gdLst/>
            <a:ahLst/>
            <a:cxnLst/>
            <a:rect l="l" t="t" r="r" b="b"/>
            <a:pathLst>
              <a:path w="2887960" h="1931805">
                <a:moveTo>
                  <a:pt x="0" y="0"/>
                </a:moveTo>
                <a:lnTo>
                  <a:pt x="2887960" y="0"/>
                </a:lnTo>
                <a:lnTo>
                  <a:pt x="2887960" y="1931805"/>
                </a:lnTo>
                <a:lnTo>
                  <a:pt x="0" y="1931805"/>
                </a:lnTo>
                <a:lnTo>
                  <a:pt x="0" y="0"/>
                </a:lnTo>
                <a:close/>
              </a:path>
            </a:pathLst>
          </a:custGeom>
          <a:blipFill>
            <a:blip r:embed="rId3">
              <a:extLst>
                <a:ext uri="{96DAC541-7B7A-43D3-8B79-37D633B846F1}">
                  <asvg:svgBlip xmlns:asvg="http://schemas.microsoft.com/office/drawing/2016/SVG/main" r:embed="rId4"/>
                </a:ext>
              </a:extLst>
            </a:blip>
            <a:stretch>
              <a:fillRect t="-420" b="-420"/>
            </a:stretch>
          </a:blipFill>
          <a:ln cap="sq">
            <a:noFill/>
            <a:prstDash val="solid"/>
            <a:miter/>
          </a:ln>
        </p:spPr>
        <p:txBody>
          <a:bodyPr/>
          <a:lstStyle/>
          <a:p>
            <a:endParaRPr lang="en-US"/>
          </a:p>
        </p:txBody>
      </p:sp>
      <p:sp>
        <p:nvSpPr>
          <p:cNvPr id="36" name="TextBox 36"/>
          <p:cNvSpPr txBox="1"/>
          <p:nvPr/>
        </p:nvSpPr>
        <p:spPr>
          <a:xfrm>
            <a:off x="15640425" y="3819842"/>
            <a:ext cx="1950097" cy="748474"/>
          </a:xfrm>
          <a:prstGeom prst="rect">
            <a:avLst/>
          </a:prstGeom>
        </p:spPr>
        <p:txBody>
          <a:bodyPr lIns="0" tIns="0" rIns="0" bIns="0" rtlCol="0" anchor="t">
            <a:spAutoFit/>
          </a:bodyPr>
          <a:lstStyle/>
          <a:p>
            <a:pPr algn="ctr">
              <a:lnSpc>
                <a:spcPts val="3047"/>
              </a:lnSpc>
            </a:pPr>
            <a:r>
              <a:rPr lang="en-US" sz="2177" b="1">
                <a:solidFill>
                  <a:srgbClr val="FFFFFF"/>
                </a:solidFill>
                <a:latin typeface="Canva Sans Bold"/>
                <a:ea typeface="Canva Sans Bold"/>
                <a:cs typeface="Canva Sans Bold"/>
                <a:sym typeface="Canva Sans Bold"/>
              </a:rPr>
              <a:t>Data </a:t>
            </a:r>
          </a:p>
          <a:p>
            <a:pPr algn="ctr">
              <a:lnSpc>
                <a:spcPts val="3047"/>
              </a:lnSpc>
            </a:pPr>
            <a:r>
              <a:rPr lang="en-US" sz="2177" b="1">
                <a:solidFill>
                  <a:srgbClr val="FFFFFF"/>
                </a:solidFill>
                <a:latin typeface="Canva Sans Bold"/>
                <a:ea typeface="Canva Sans Bold"/>
                <a:cs typeface="Canva Sans Bold"/>
                <a:sym typeface="Canva Sans Bold"/>
              </a:rPr>
              <a:t>Creation</a:t>
            </a:r>
          </a:p>
        </p:txBody>
      </p:sp>
      <p:sp>
        <p:nvSpPr>
          <p:cNvPr id="37" name="TextBox 37"/>
          <p:cNvSpPr txBox="1"/>
          <p:nvPr/>
        </p:nvSpPr>
        <p:spPr>
          <a:xfrm>
            <a:off x="16174685" y="3023984"/>
            <a:ext cx="865625" cy="534774"/>
          </a:xfrm>
          <a:prstGeom prst="rect">
            <a:avLst/>
          </a:prstGeom>
        </p:spPr>
        <p:txBody>
          <a:bodyPr lIns="0" tIns="0" rIns="0" bIns="0" rtlCol="0" anchor="t">
            <a:spAutoFit/>
          </a:bodyPr>
          <a:lstStyle/>
          <a:p>
            <a:pPr algn="ctr">
              <a:lnSpc>
                <a:spcPts val="3422"/>
              </a:lnSpc>
            </a:pPr>
            <a:r>
              <a:rPr lang="en-US" sz="3169">
                <a:solidFill>
                  <a:srgbClr val="FFFFFF"/>
                </a:solidFill>
                <a:latin typeface="Rustic Printed"/>
                <a:ea typeface="Rustic Printed"/>
                <a:cs typeface="Rustic Printed"/>
                <a:sym typeface="Rustic Printed"/>
              </a:rPr>
              <a:t>05</a:t>
            </a:r>
          </a:p>
        </p:txBody>
      </p:sp>
      <p:sp>
        <p:nvSpPr>
          <p:cNvPr id="38" name="Freeform 38"/>
          <p:cNvSpPr/>
          <p:nvPr/>
        </p:nvSpPr>
        <p:spPr>
          <a:xfrm>
            <a:off x="15134256" y="5028133"/>
            <a:ext cx="2887960" cy="1948060"/>
          </a:xfrm>
          <a:custGeom>
            <a:avLst/>
            <a:gdLst/>
            <a:ahLst/>
            <a:cxnLst/>
            <a:rect l="l" t="t" r="r" b="b"/>
            <a:pathLst>
              <a:path w="2887960" h="1948060">
                <a:moveTo>
                  <a:pt x="0" y="0"/>
                </a:moveTo>
                <a:lnTo>
                  <a:pt x="2887960" y="0"/>
                </a:lnTo>
                <a:lnTo>
                  <a:pt x="2887960" y="1948060"/>
                </a:lnTo>
                <a:lnTo>
                  <a:pt x="0" y="19480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9" name="TextBox 39"/>
          <p:cNvSpPr txBox="1"/>
          <p:nvPr/>
        </p:nvSpPr>
        <p:spPr>
          <a:xfrm>
            <a:off x="15272953" y="6148406"/>
            <a:ext cx="2629615" cy="365637"/>
          </a:xfrm>
          <a:prstGeom prst="rect">
            <a:avLst/>
          </a:prstGeom>
        </p:spPr>
        <p:txBody>
          <a:bodyPr lIns="0" tIns="0" rIns="0" bIns="0" rtlCol="0" anchor="t">
            <a:spAutoFit/>
          </a:bodyPr>
          <a:lstStyle/>
          <a:p>
            <a:pPr marL="0" lvl="0" indent="0" algn="ctr">
              <a:lnSpc>
                <a:spcPts val="3047"/>
              </a:lnSpc>
            </a:pPr>
            <a:r>
              <a:rPr lang="en-US" sz="2177" b="1">
                <a:solidFill>
                  <a:srgbClr val="FFFFFF"/>
                </a:solidFill>
                <a:latin typeface="Canva Sans Bold"/>
                <a:ea typeface="Canva Sans Bold"/>
                <a:cs typeface="Canva Sans Bold"/>
                <a:sym typeface="Canva Sans Bold"/>
              </a:rPr>
              <a:t>Frontend </a:t>
            </a:r>
          </a:p>
        </p:txBody>
      </p:sp>
      <p:sp>
        <p:nvSpPr>
          <p:cNvPr id="40" name="TextBox 40"/>
          <p:cNvSpPr txBox="1"/>
          <p:nvPr/>
        </p:nvSpPr>
        <p:spPr>
          <a:xfrm>
            <a:off x="15789205" y="5356306"/>
            <a:ext cx="1423543" cy="553976"/>
          </a:xfrm>
          <a:prstGeom prst="rect">
            <a:avLst/>
          </a:prstGeom>
        </p:spPr>
        <p:txBody>
          <a:bodyPr lIns="0" tIns="0" rIns="0" bIns="0" rtlCol="0" anchor="t">
            <a:spAutoFit/>
          </a:bodyPr>
          <a:lstStyle/>
          <a:p>
            <a:pPr algn="ctr">
              <a:lnSpc>
                <a:spcPts val="3560"/>
              </a:lnSpc>
            </a:pPr>
            <a:r>
              <a:rPr lang="en-US" sz="3296">
                <a:solidFill>
                  <a:srgbClr val="FFFFFF"/>
                </a:solidFill>
                <a:latin typeface="Rustic Printed"/>
                <a:ea typeface="Rustic Printed"/>
                <a:cs typeface="Rustic Printed"/>
                <a:sym typeface="Rustic Printed"/>
              </a:rPr>
              <a:t>10</a:t>
            </a:r>
          </a:p>
        </p:txBody>
      </p:sp>
      <p:sp>
        <p:nvSpPr>
          <p:cNvPr id="41" name="TextBox 41"/>
          <p:cNvSpPr txBox="1"/>
          <p:nvPr/>
        </p:nvSpPr>
        <p:spPr>
          <a:xfrm>
            <a:off x="9309910" y="8162982"/>
            <a:ext cx="1423543" cy="461665"/>
          </a:xfrm>
          <a:prstGeom prst="rect">
            <a:avLst/>
          </a:prstGeom>
        </p:spPr>
        <p:txBody>
          <a:bodyPr lIns="0" tIns="0" rIns="0" bIns="0" rtlCol="0" anchor="t">
            <a:spAutoFit/>
          </a:bodyPr>
          <a:lstStyle/>
          <a:p>
            <a:pPr algn="ctr">
              <a:lnSpc>
                <a:spcPts val="3560"/>
              </a:lnSpc>
            </a:pPr>
            <a:r>
              <a:rPr lang="en-US" sz="3296" dirty="0">
                <a:solidFill>
                  <a:srgbClr val="FFFFFF"/>
                </a:solidFill>
                <a:latin typeface="Rustic Printed"/>
                <a:ea typeface="Rustic Printed"/>
                <a:cs typeface="Rustic Printed"/>
                <a:sym typeface="Rustic Printed"/>
              </a:rPr>
              <a:t>12</a:t>
            </a:r>
          </a:p>
        </p:txBody>
      </p:sp>
      <p:sp>
        <p:nvSpPr>
          <p:cNvPr id="42" name="TextBox 42"/>
          <p:cNvSpPr txBox="1"/>
          <p:nvPr/>
        </p:nvSpPr>
        <p:spPr>
          <a:xfrm>
            <a:off x="8706874" y="9069383"/>
            <a:ext cx="2629615" cy="365637"/>
          </a:xfrm>
          <a:prstGeom prst="rect">
            <a:avLst/>
          </a:prstGeom>
        </p:spPr>
        <p:txBody>
          <a:bodyPr lIns="0" tIns="0" rIns="0" bIns="0" rtlCol="0" anchor="t">
            <a:spAutoFit/>
          </a:bodyPr>
          <a:lstStyle/>
          <a:p>
            <a:pPr marL="0" lvl="0" indent="0" algn="ctr">
              <a:lnSpc>
                <a:spcPts val="3047"/>
              </a:lnSpc>
            </a:pPr>
            <a:r>
              <a:rPr lang="en-US" sz="2177" b="1">
                <a:solidFill>
                  <a:srgbClr val="FFFFFF"/>
                </a:solidFill>
                <a:latin typeface="Canva Sans Bold"/>
                <a:ea typeface="Canva Sans Bold"/>
                <a:cs typeface="Canva Sans Bold"/>
                <a:sym typeface="Canva Sans Bold"/>
              </a:rPr>
              <a:t>Future Work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p:cNvGrpSpPr/>
          <p:nvPr/>
        </p:nvGrpSpPr>
        <p:grpSpPr>
          <a:xfrm>
            <a:off x="540854" y="542566"/>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just">
                <a:lnSpc>
                  <a:spcPts val="2659"/>
                </a:lnSpc>
                <a:spcBef>
                  <a:spcPct val="0"/>
                </a:spcBef>
              </a:pPr>
              <a:endParaRPr/>
            </a:p>
          </p:txBody>
        </p:sp>
      </p:grpSp>
      <p:sp>
        <p:nvSpPr>
          <p:cNvPr id="6" name="Freeform 6"/>
          <p:cNvSpPr/>
          <p:nvPr/>
        </p:nvSpPr>
        <p:spPr>
          <a:xfrm>
            <a:off x="10927894" y="1852503"/>
            <a:ext cx="6198670" cy="6607860"/>
          </a:xfrm>
          <a:custGeom>
            <a:avLst/>
            <a:gdLst/>
            <a:ahLst/>
            <a:cxnLst/>
            <a:rect l="l" t="t" r="r" b="b"/>
            <a:pathLst>
              <a:path w="6198670" h="6607860">
                <a:moveTo>
                  <a:pt x="0" y="0"/>
                </a:moveTo>
                <a:lnTo>
                  <a:pt x="6198670" y="0"/>
                </a:lnTo>
                <a:lnTo>
                  <a:pt x="6198670" y="6607859"/>
                </a:lnTo>
                <a:lnTo>
                  <a:pt x="0" y="6607859"/>
                </a:lnTo>
                <a:lnTo>
                  <a:pt x="0" y="0"/>
                </a:lnTo>
                <a:close/>
              </a:path>
            </a:pathLst>
          </a:custGeom>
          <a:blipFill>
            <a:blip r:embed="rId4">
              <a:alphaModFix amt="5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313640" y="3951827"/>
            <a:ext cx="11954513" cy="4800116"/>
          </a:xfrm>
          <a:prstGeom prst="rect">
            <a:avLst/>
          </a:prstGeom>
        </p:spPr>
        <p:txBody>
          <a:bodyPr lIns="0" tIns="0" rIns="0" bIns="0" rtlCol="0" anchor="t">
            <a:spAutoFit/>
          </a:bodyPr>
          <a:lstStyle/>
          <a:p>
            <a:pPr algn="l">
              <a:lnSpc>
                <a:spcPts val="6891"/>
              </a:lnSpc>
            </a:pPr>
            <a:r>
              <a:rPr lang="en-US" sz="4922" b="1">
                <a:solidFill>
                  <a:srgbClr val="2EE5A7"/>
                </a:solidFill>
                <a:latin typeface="Canva Sans Bold"/>
                <a:ea typeface="Canva Sans Bold"/>
                <a:cs typeface="Canva Sans Bold"/>
                <a:sym typeface="Canva Sans Bold"/>
              </a:rPr>
              <a:t>Why we Choose Yolov8 ?</a:t>
            </a:r>
          </a:p>
          <a:p>
            <a:pPr algn="l">
              <a:lnSpc>
                <a:spcPts val="4627"/>
              </a:lnSpc>
            </a:pPr>
            <a:r>
              <a:rPr lang="en-US" sz="3305" b="1">
                <a:solidFill>
                  <a:srgbClr val="FFFFFF"/>
                </a:solidFill>
                <a:latin typeface="Canva Sans Bold"/>
                <a:ea typeface="Canva Sans Bold"/>
                <a:cs typeface="Canva Sans Bold"/>
                <a:sym typeface="Canva Sans Bold"/>
              </a:rPr>
              <a:t>We Used YOLOv8n.pt from Ultralytics</a:t>
            </a:r>
          </a:p>
          <a:p>
            <a:pPr algn="l">
              <a:lnSpc>
                <a:spcPts val="4627"/>
              </a:lnSpc>
            </a:pPr>
            <a:r>
              <a:rPr lang="en-US" sz="3305" b="1">
                <a:solidFill>
                  <a:srgbClr val="FFFFFF"/>
                </a:solidFill>
                <a:latin typeface="Canva Sans Bold"/>
                <a:ea typeface="Canva Sans Bold"/>
                <a:cs typeface="Canva Sans Bold"/>
                <a:sym typeface="Canva Sans Bold"/>
              </a:rPr>
              <a:t>Because it’s Lightweight and fast </a:t>
            </a:r>
          </a:p>
          <a:p>
            <a:pPr algn="l">
              <a:lnSpc>
                <a:spcPts val="4627"/>
              </a:lnSpc>
            </a:pPr>
            <a:r>
              <a:rPr lang="en-US" sz="3305" b="1">
                <a:solidFill>
                  <a:srgbClr val="FFFFFF"/>
                </a:solidFill>
                <a:latin typeface="Canva Sans Bold"/>
                <a:ea typeface="Canva Sans Bold"/>
                <a:cs typeface="Canva Sans Bold"/>
                <a:sym typeface="Canva Sans Bold"/>
              </a:rPr>
              <a:t> good for prototyping</a:t>
            </a:r>
          </a:p>
          <a:p>
            <a:pPr algn="l">
              <a:lnSpc>
                <a:spcPts val="8912"/>
              </a:lnSpc>
            </a:pPr>
            <a:endParaRPr lang="en-US" sz="3305" b="1">
              <a:solidFill>
                <a:srgbClr val="FFFFFF"/>
              </a:solidFill>
              <a:latin typeface="Canva Sans Bold"/>
              <a:ea typeface="Canva Sans Bold"/>
              <a:cs typeface="Canva Sans Bold"/>
              <a:sym typeface="Canva Sans Bold"/>
            </a:endParaRPr>
          </a:p>
          <a:p>
            <a:pPr algn="l">
              <a:lnSpc>
                <a:spcPts val="8912"/>
              </a:lnSpc>
            </a:pPr>
            <a:endParaRPr lang="en-US" sz="3305" b="1">
              <a:solidFill>
                <a:srgbClr val="FFFFFF"/>
              </a:solidFill>
              <a:latin typeface="Canva Sans Bold"/>
              <a:ea typeface="Canva Sans Bold"/>
              <a:cs typeface="Canva Sans Bold"/>
              <a:sym typeface="Canva Sans Bold"/>
            </a:endParaRPr>
          </a:p>
        </p:txBody>
      </p:sp>
      <p:sp>
        <p:nvSpPr>
          <p:cNvPr id="8" name="TextBox 8"/>
          <p:cNvSpPr txBox="1"/>
          <p:nvPr/>
        </p:nvSpPr>
        <p:spPr>
          <a:xfrm>
            <a:off x="2816829" y="1247277"/>
            <a:ext cx="9018871" cy="1086626"/>
          </a:xfrm>
          <a:prstGeom prst="rect">
            <a:avLst/>
          </a:prstGeom>
        </p:spPr>
        <p:txBody>
          <a:bodyPr lIns="0" tIns="0" rIns="0" bIns="0" rtlCol="0" anchor="t">
            <a:spAutoFit/>
          </a:bodyPr>
          <a:lstStyle/>
          <a:p>
            <a:pPr algn="ctr">
              <a:lnSpc>
                <a:spcPts val="8882"/>
              </a:lnSpc>
            </a:pPr>
            <a:r>
              <a:rPr lang="en-US" sz="6344" b="1">
                <a:solidFill>
                  <a:srgbClr val="2EE5A7"/>
                </a:solidFill>
                <a:latin typeface="Canva Sans Bold"/>
                <a:ea typeface="Canva Sans Bold"/>
                <a:cs typeface="Canva Sans Bold"/>
                <a:sym typeface="Canva Sans Bold"/>
              </a:rPr>
              <a:t>Model Selection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49944" y="1371102"/>
            <a:ext cx="2862061" cy="2862061"/>
          </a:xfrm>
          <a:custGeom>
            <a:avLst/>
            <a:gdLst/>
            <a:ahLst/>
            <a:cxnLst/>
            <a:rect l="l" t="t" r="r" b="b"/>
            <a:pathLst>
              <a:path w="2862061" h="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65505" y="4664151"/>
            <a:ext cx="17922495" cy="2805330"/>
          </a:xfrm>
          <a:prstGeom prst="rect">
            <a:avLst/>
          </a:prstGeom>
        </p:spPr>
        <p:txBody>
          <a:bodyPr lIns="0" tIns="0" rIns="0" bIns="0" rtlCol="0" anchor="t">
            <a:spAutoFit/>
          </a:bodyPr>
          <a:lstStyle/>
          <a:p>
            <a:pPr algn="ctr">
              <a:lnSpc>
                <a:spcPts val="11275"/>
              </a:lnSpc>
            </a:pPr>
            <a:r>
              <a:rPr lang="en-US" sz="8053" b="1">
                <a:solidFill>
                  <a:srgbClr val="52BFAA"/>
                </a:solidFill>
                <a:latin typeface="Canva Sans Bold"/>
                <a:ea typeface="Canva Sans Bold"/>
                <a:cs typeface="Canva Sans Bold"/>
                <a:sym typeface="Canva Sans Bold"/>
              </a:rPr>
              <a:t>Model 1:  </a:t>
            </a:r>
            <a:r>
              <a:rPr lang="en-US" sz="8053" b="1">
                <a:solidFill>
                  <a:srgbClr val="FFFFFF"/>
                </a:solidFill>
                <a:latin typeface="Canva Sans Bold"/>
                <a:ea typeface="Canva Sans Bold"/>
                <a:cs typeface="Canva Sans Bold"/>
                <a:sym typeface="Canva Sans Bold"/>
              </a:rPr>
              <a:t>Detect ID Card inside image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239670" y="0"/>
            <a:ext cx="17808660" cy="10070448"/>
            <a:chOff x="0" y="0"/>
            <a:chExt cx="4690347" cy="2652299"/>
          </a:xfrm>
        </p:grpSpPr>
        <p:sp>
          <p:nvSpPr>
            <p:cNvPr id="4" name="Freeform 4"/>
            <p:cNvSpPr/>
            <p:nvPr/>
          </p:nvSpPr>
          <p:spPr>
            <a:xfrm>
              <a:off x="0" y="0"/>
              <a:ext cx="4690347" cy="2652299"/>
            </a:xfrm>
            <a:custGeom>
              <a:avLst/>
              <a:gdLst/>
              <a:ahLst/>
              <a:cxnLst/>
              <a:rect l="l" t="t" r="r" b="b"/>
              <a:pathLst>
                <a:path w="4690347" h="2652299">
                  <a:moveTo>
                    <a:pt x="9564" y="0"/>
                  </a:moveTo>
                  <a:lnTo>
                    <a:pt x="4680783" y="0"/>
                  </a:lnTo>
                  <a:cubicBezTo>
                    <a:pt x="4683319" y="0"/>
                    <a:pt x="4685752" y="1008"/>
                    <a:pt x="4687545" y="2801"/>
                  </a:cubicBezTo>
                  <a:cubicBezTo>
                    <a:pt x="4689339" y="4595"/>
                    <a:pt x="4690347" y="7027"/>
                    <a:pt x="4690347" y="9564"/>
                  </a:cubicBezTo>
                  <a:lnTo>
                    <a:pt x="4690347" y="2642735"/>
                  </a:lnTo>
                  <a:cubicBezTo>
                    <a:pt x="4690347" y="2645272"/>
                    <a:pt x="4689339" y="2647704"/>
                    <a:pt x="4687545" y="2649498"/>
                  </a:cubicBezTo>
                  <a:cubicBezTo>
                    <a:pt x="4685752" y="2651291"/>
                    <a:pt x="4683319" y="2652299"/>
                    <a:pt x="4680783" y="2652299"/>
                  </a:cubicBezTo>
                  <a:lnTo>
                    <a:pt x="9564" y="2652299"/>
                  </a:lnTo>
                  <a:cubicBezTo>
                    <a:pt x="7027" y="2652299"/>
                    <a:pt x="4595" y="2651291"/>
                    <a:pt x="2801" y="2649498"/>
                  </a:cubicBezTo>
                  <a:cubicBezTo>
                    <a:pt x="1008" y="2647704"/>
                    <a:pt x="0" y="2645272"/>
                    <a:pt x="0" y="2642735"/>
                  </a:cubicBezTo>
                  <a:lnTo>
                    <a:pt x="0" y="9564"/>
                  </a:lnTo>
                  <a:cubicBezTo>
                    <a:pt x="0" y="7027"/>
                    <a:pt x="1008" y="4595"/>
                    <a:pt x="2801" y="2801"/>
                  </a:cubicBezTo>
                  <a:cubicBezTo>
                    <a:pt x="4595" y="1008"/>
                    <a:pt x="7027" y="0"/>
                    <a:pt x="9564" y="0"/>
                  </a:cubicBezTo>
                  <a:close/>
                </a:path>
              </a:pathLst>
            </a:custGeom>
            <a:solidFill>
              <a:srgbClr val="155C94"/>
            </a:solidFill>
          </p:spPr>
          <p:txBody>
            <a:bodyPr/>
            <a:lstStyle/>
            <a:p>
              <a:endParaRPr lang="en-US"/>
            </a:p>
          </p:txBody>
        </p:sp>
        <p:sp>
          <p:nvSpPr>
            <p:cNvPr id="5" name="TextBox 5"/>
            <p:cNvSpPr txBox="1"/>
            <p:nvPr/>
          </p:nvSpPr>
          <p:spPr>
            <a:xfrm>
              <a:off x="0" y="-38100"/>
              <a:ext cx="4690347" cy="269039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919680" y="245442"/>
            <a:ext cx="7748496" cy="9517088"/>
          </a:xfrm>
          <a:custGeom>
            <a:avLst/>
            <a:gdLst/>
            <a:ahLst/>
            <a:cxnLst/>
            <a:rect l="l" t="t" r="r" b="b"/>
            <a:pathLst>
              <a:path w="7748496" h="9517088">
                <a:moveTo>
                  <a:pt x="0" y="0"/>
                </a:moveTo>
                <a:lnTo>
                  <a:pt x="7748496" y="0"/>
                </a:lnTo>
                <a:lnTo>
                  <a:pt x="7748496" y="9517088"/>
                </a:lnTo>
                <a:lnTo>
                  <a:pt x="0" y="951708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70886" y="549744"/>
            <a:ext cx="8286101" cy="1604616"/>
          </a:xfrm>
          <a:prstGeom prst="rect">
            <a:avLst/>
          </a:prstGeom>
        </p:spPr>
        <p:txBody>
          <a:bodyPr lIns="0" tIns="0" rIns="0" bIns="0" rtlCol="0" anchor="t">
            <a:spAutoFit/>
          </a:bodyPr>
          <a:lstStyle/>
          <a:p>
            <a:pPr algn="l">
              <a:lnSpc>
                <a:spcPts val="5539"/>
              </a:lnSpc>
            </a:pPr>
            <a:r>
              <a:rPr lang="en-US" sz="5769">
                <a:solidFill>
                  <a:srgbClr val="F5F5F5"/>
                </a:solidFill>
                <a:latin typeface="Rustic Printed"/>
                <a:ea typeface="Rustic Printed"/>
                <a:cs typeface="Rustic Printed"/>
                <a:sym typeface="Rustic Printed"/>
              </a:rPr>
              <a:t>Model Performance </a:t>
            </a:r>
          </a:p>
          <a:p>
            <a:pPr marL="0" lvl="0" indent="0" algn="l">
              <a:lnSpc>
                <a:spcPts val="5539"/>
              </a:lnSpc>
            </a:pPr>
            <a:endParaRPr lang="en-US" sz="5769">
              <a:solidFill>
                <a:srgbClr val="F5F5F5"/>
              </a:solidFill>
              <a:latin typeface="Rustic Printed"/>
              <a:ea typeface="Rustic Printed"/>
              <a:cs typeface="Rustic Printed"/>
              <a:sym typeface="Rustic Printed"/>
            </a:endParaRPr>
          </a:p>
        </p:txBody>
      </p:sp>
      <p:sp>
        <p:nvSpPr>
          <p:cNvPr id="8" name="TextBox 8"/>
          <p:cNvSpPr txBox="1"/>
          <p:nvPr/>
        </p:nvSpPr>
        <p:spPr>
          <a:xfrm>
            <a:off x="674737" y="2495468"/>
            <a:ext cx="8328287" cy="6865703"/>
          </a:xfrm>
          <a:prstGeom prst="rect">
            <a:avLst/>
          </a:prstGeom>
        </p:spPr>
        <p:txBody>
          <a:bodyPr lIns="0" tIns="0" rIns="0" bIns="0" rtlCol="0" anchor="t">
            <a:spAutoFit/>
          </a:bodyPr>
          <a:lstStyle/>
          <a:p>
            <a:pPr algn="l">
              <a:lnSpc>
                <a:spcPts val="6636"/>
              </a:lnSpc>
            </a:pPr>
            <a:r>
              <a:rPr lang="en-US" sz="3687" b="1" spc="221">
                <a:solidFill>
                  <a:srgbClr val="2EE5A7"/>
                </a:solidFill>
                <a:latin typeface="Canva Sans Bold"/>
                <a:ea typeface="Canva Sans Bold"/>
                <a:cs typeface="Canva Sans Bold"/>
                <a:sym typeface="Canva Sans Bold"/>
              </a:rPr>
              <a:t>Started at 0.58 (epoch 1), reached 0.89 by epoch 50</a:t>
            </a:r>
          </a:p>
          <a:p>
            <a:pPr marL="731286" lvl="1" indent="-365643" algn="l">
              <a:lnSpc>
                <a:spcPts val="6096"/>
              </a:lnSpc>
              <a:buFont typeface="Arial"/>
              <a:buChar char="•"/>
            </a:pPr>
            <a:r>
              <a:rPr lang="en-US" sz="3387" b="1" spc="203">
                <a:solidFill>
                  <a:srgbClr val="FFFFFF"/>
                </a:solidFill>
                <a:latin typeface="Canva Sans Bold"/>
                <a:ea typeface="Canva Sans Bold"/>
                <a:cs typeface="Canva Sans Bold"/>
                <a:sym typeface="Canva Sans Bold"/>
              </a:rPr>
              <a:t>Precision (B): 0.890</a:t>
            </a:r>
          </a:p>
          <a:p>
            <a:pPr marL="731286" lvl="1" indent="-365643" algn="l">
              <a:lnSpc>
                <a:spcPts val="6096"/>
              </a:lnSpc>
              <a:buFont typeface="Arial"/>
              <a:buChar char="•"/>
            </a:pPr>
            <a:r>
              <a:rPr lang="en-US" sz="3387" b="1" spc="203">
                <a:solidFill>
                  <a:srgbClr val="FFFFFF"/>
                </a:solidFill>
                <a:latin typeface="Canva Sans Bold"/>
                <a:ea typeface="Canva Sans Bold"/>
                <a:cs typeface="Canva Sans Bold"/>
                <a:sym typeface="Canva Sans Bold"/>
              </a:rPr>
              <a:t>Recall (B): 0.890</a:t>
            </a:r>
          </a:p>
          <a:p>
            <a:pPr marL="731286" lvl="1" indent="-365643" algn="l">
              <a:lnSpc>
                <a:spcPts val="6096"/>
              </a:lnSpc>
              <a:buFont typeface="Arial"/>
              <a:buChar char="•"/>
            </a:pPr>
            <a:r>
              <a:rPr lang="en-US" sz="3387" b="1" spc="203">
                <a:solidFill>
                  <a:srgbClr val="FFFFFF"/>
                </a:solidFill>
                <a:latin typeface="Canva Sans Bold"/>
                <a:ea typeface="Canva Sans Bold"/>
                <a:cs typeface="Canva Sans Bold"/>
                <a:sym typeface="Canva Sans Bold"/>
              </a:rPr>
              <a:t>mAP50 (B): 0.912 (IOU)</a:t>
            </a:r>
          </a:p>
          <a:p>
            <a:pPr algn="l">
              <a:lnSpc>
                <a:spcPts val="6096"/>
              </a:lnSpc>
            </a:pPr>
            <a:r>
              <a:rPr lang="en-US" sz="3387" b="1" spc="203">
                <a:solidFill>
                  <a:srgbClr val="FFFFFF"/>
                </a:solidFill>
                <a:latin typeface="Canva Sans Bold"/>
                <a:ea typeface="Canva Sans Bold"/>
                <a:cs typeface="Canva Sans Bold"/>
                <a:sym typeface="Canva Sans Bold"/>
              </a:rPr>
              <a:t> </a:t>
            </a:r>
          </a:p>
          <a:p>
            <a:pPr algn="l">
              <a:lnSpc>
                <a:spcPts val="6096"/>
              </a:lnSpc>
            </a:pPr>
            <a:endParaRPr lang="en-US" sz="3387" b="1" spc="203">
              <a:solidFill>
                <a:srgbClr val="FFFFFF"/>
              </a:solidFill>
              <a:latin typeface="Canva Sans Bold"/>
              <a:ea typeface="Canva Sans Bold"/>
              <a:cs typeface="Canva Sans Bold"/>
              <a:sym typeface="Canva Sans Bold"/>
            </a:endParaRPr>
          </a:p>
          <a:p>
            <a:pPr algn="l">
              <a:lnSpc>
                <a:spcPts val="6096"/>
              </a:lnSpc>
            </a:pPr>
            <a:endParaRPr lang="en-US" sz="3387" b="1" spc="203">
              <a:solidFill>
                <a:srgbClr val="FFFFFF"/>
              </a:solidFill>
              <a:latin typeface="Canva Sans Bold"/>
              <a:ea typeface="Canva Sans Bold"/>
              <a:cs typeface="Canva Sans Bold"/>
              <a:sym typeface="Canva Sans Bold"/>
            </a:endParaRPr>
          </a:p>
          <a:p>
            <a:pPr algn="l">
              <a:lnSpc>
                <a:spcPts val="4699"/>
              </a:lnSpc>
            </a:pPr>
            <a:endParaRPr lang="en-US" sz="3387" b="1" spc="203">
              <a:solidFill>
                <a:srgbClr val="FFFFFF"/>
              </a:solidFill>
              <a:latin typeface="Canva Sans Bold"/>
              <a:ea typeface="Canva Sans Bold"/>
              <a:cs typeface="Canva Sans Bold"/>
              <a:sym typeface="Canva Sans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55297" y="2299335"/>
            <a:ext cx="7769409" cy="6360880"/>
          </a:xfrm>
          <a:custGeom>
            <a:avLst/>
            <a:gdLst/>
            <a:ahLst/>
            <a:cxnLst/>
            <a:rect l="l" t="t" r="r" b="b"/>
            <a:pathLst>
              <a:path w="7769409" h="6360880">
                <a:moveTo>
                  <a:pt x="0" y="0"/>
                </a:moveTo>
                <a:lnTo>
                  <a:pt x="7769409" y="0"/>
                </a:lnTo>
                <a:lnTo>
                  <a:pt x="7769409" y="6360880"/>
                </a:lnTo>
                <a:lnTo>
                  <a:pt x="0" y="6360880"/>
                </a:lnTo>
                <a:lnTo>
                  <a:pt x="0" y="0"/>
                </a:lnTo>
                <a:close/>
              </a:path>
            </a:pathLst>
          </a:custGeom>
          <a:blipFill>
            <a:blip r:embed="rId3"/>
            <a:stretch>
              <a:fillRect r="-9161"/>
            </a:stretch>
          </a:blipFill>
        </p:spPr>
        <p:txBody>
          <a:bodyPr/>
          <a:lstStyle/>
          <a:p>
            <a:endParaRPr lang="en-US"/>
          </a:p>
        </p:txBody>
      </p:sp>
      <p:sp>
        <p:nvSpPr>
          <p:cNvPr id="7" name="Freeform 7"/>
          <p:cNvSpPr/>
          <p:nvPr/>
        </p:nvSpPr>
        <p:spPr>
          <a:xfrm>
            <a:off x="8727127" y="2299335"/>
            <a:ext cx="8879170" cy="6360880"/>
          </a:xfrm>
          <a:custGeom>
            <a:avLst/>
            <a:gdLst/>
            <a:ahLst/>
            <a:cxnLst/>
            <a:rect l="l" t="t" r="r" b="b"/>
            <a:pathLst>
              <a:path w="8879170" h="6360880">
                <a:moveTo>
                  <a:pt x="0" y="0"/>
                </a:moveTo>
                <a:lnTo>
                  <a:pt x="8879170" y="0"/>
                </a:lnTo>
                <a:lnTo>
                  <a:pt x="8879170" y="6360880"/>
                </a:lnTo>
                <a:lnTo>
                  <a:pt x="0" y="6360880"/>
                </a:lnTo>
                <a:lnTo>
                  <a:pt x="0" y="0"/>
                </a:lnTo>
                <a:close/>
              </a:path>
            </a:pathLst>
          </a:custGeom>
          <a:blipFill>
            <a:blip r:embed="rId4"/>
            <a:stretch>
              <a:fillRect l="-2166" r="-5291"/>
            </a:stretch>
          </a:blipFill>
        </p:spPr>
        <p:txBody>
          <a:bodyPr/>
          <a:lstStyle/>
          <a:p>
            <a:endParaRPr lang="en-US"/>
          </a:p>
        </p:txBody>
      </p:sp>
      <p:sp>
        <p:nvSpPr>
          <p:cNvPr id="8" name="TextBox 8"/>
          <p:cNvSpPr txBox="1"/>
          <p:nvPr/>
        </p:nvSpPr>
        <p:spPr>
          <a:xfrm>
            <a:off x="1481277" y="1188764"/>
            <a:ext cx="6298398" cy="1400410"/>
          </a:xfrm>
          <a:prstGeom prst="rect">
            <a:avLst/>
          </a:prstGeom>
        </p:spPr>
        <p:txBody>
          <a:bodyPr lIns="0" tIns="0" rIns="0" bIns="0" rtlCol="0" anchor="t">
            <a:spAutoFit/>
          </a:bodyPr>
          <a:lstStyle/>
          <a:p>
            <a:pPr algn="ctr">
              <a:lnSpc>
                <a:spcPts val="4807"/>
              </a:lnSpc>
            </a:pPr>
            <a:r>
              <a:rPr lang="en-US" sz="5007">
                <a:solidFill>
                  <a:srgbClr val="F5F5F5"/>
                </a:solidFill>
                <a:latin typeface="Rustic Printed"/>
                <a:ea typeface="Rustic Printed"/>
                <a:cs typeface="Rustic Printed"/>
                <a:sym typeface="Rustic Printed"/>
              </a:rPr>
              <a:t>Confusion Matrix</a:t>
            </a:r>
          </a:p>
          <a:p>
            <a:pPr marL="0" lvl="0" indent="0" algn="ctr">
              <a:lnSpc>
                <a:spcPts val="4807"/>
              </a:lnSpc>
            </a:pPr>
            <a:endParaRPr lang="en-US" sz="5007">
              <a:solidFill>
                <a:srgbClr val="F5F5F5"/>
              </a:solidFill>
              <a:latin typeface="Rustic Printed"/>
              <a:ea typeface="Rustic Printed"/>
              <a:cs typeface="Rustic Printed"/>
              <a:sym typeface="Rustic Printed"/>
            </a:endParaRPr>
          </a:p>
        </p:txBody>
      </p:sp>
      <p:sp>
        <p:nvSpPr>
          <p:cNvPr id="9" name="TextBox 9"/>
          <p:cNvSpPr txBox="1"/>
          <p:nvPr/>
        </p:nvSpPr>
        <p:spPr>
          <a:xfrm>
            <a:off x="9998463" y="1188764"/>
            <a:ext cx="6298398" cy="790810"/>
          </a:xfrm>
          <a:prstGeom prst="rect">
            <a:avLst/>
          </a:prstGeom>
        </p:spPr>
        <p:txBody>
          <a:bodyPr lIns="0" tIns="0" rIns="0" bIns="0" rtlCol="0" anchor="t">
            <a:spAutoFit/>
          </a:bodyPr>
          <a:lstStyle/>
          <a:p>
            <a:pPr marL="0" lvl="0" indent="0" algn="ctr">
              <a:lnSpc>
                <a:spcPts val="4807"/>
              </a:lnSpc>
            </a:pPr>
            <a:r>
              <a:rPr lang="en-US" sz="5007">
                <a:solidFill>
                  <a:srgbClr val="F5F5F5"/>
                </a:solidFill>
                <a:latin typeface="Rustic Printed"/>
                <a:ea typeface="Rustic Printed"/>
                <a:cs typeface="Rustic Printed"/>
                <a:sym typeface="Rustic Printed"/>
              </a:rPr>
              <a:t>F1-Curve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217967" y="183998"/>
            <a:ext cx="17808660" cy="9853897"/>
            <a:chOff x="0" y="0"/>
            <a:chExt cx="4690347" cy="2595265"/>
          </a:xfrm>
        </p:grpSpPr>
        <p:sp>
          <p:nvSpPr>
            <p:cNvPr id="4" name="Freeform 4"/>
            <p:cNvSpPr/>
            <p:nvPr/>
          </p:nvSpPr>
          <p:spPr>
            <a:xfrm>
              <a:off x="0" y="0"/>
              <a:ext cx="4690347" cy="2595265"/>
            </a:xfrm>
            <a:custGeom>
              <a:avLst/>
              <a:gdLst/>
              <a:ahLst/>
              <a:cxnLst/>
              <a:rect l="l" t="t" r="r" b="b"/>
              <a:pathLst>
                <a:path w="4690347" h="2595265">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txBody>
            <a:bodyPr/>
            <a:lstStyle/>
            <a:p>
              <a:endParaRPr lang="en-US"/>
            </a:p>
          </p:txBody>
        </p:sp>
        <p:sp>
          <p:nvSpPr>
            <p:cNvPr id="5" name="TextBox 5"/>
            <p:cNvSpPr txBox="1"/>
            <p:nvPr/>
          </p:nvSpPr>
          <p:spPr>
            <a:xfrm>
              <a:off x="0" y="-38100"/>
              <a:ext cx="4690347" cy="263336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289828" y="534430"/>
            <a:ext cx="9267936" cy="9267936"/>
          </a:xfrm>
          <a:custGeom>
            <a:avLst/>
            <a:gdLst/>
            <a:ahLst/>
            <a:cxnLst/>
            <a:rect l="l" t="t" r="r" b="b"/>
            <a:pathLst>
              <a:path w="9267936" h="9267936">
                <a:moveTo>
                  <a:pt x="0" y="0"/>
                </a:moveTo>
                <a:lnTo>
                  <a:pt x="9267936" y="0"/>
                </a:lnTo>
                <a:lnTo>
                  <a:pt x="9267936" y="9267936"/>
                </a:lnTo>
                <a:lnTo>
                  <a:pt x="0" y="926793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498928" y="1333002"/>
            <a:ext cx="4279907" cy="1075676"/>
          </a:xfrm>
          <a:prstGeom prst="rect">
            <a:avLst/>
          </a:prstGeom>
        </p:spPr>
        <p:txBody>
          <a:bodyPr lIns="0" tIns="0" rIns="0" bIns="0" rtlCol="0" anchor="t">
            <a:spAutoFit/>
          </a:bodyPr>
          <a:lstStyle/>
          <a:p>
            <a:pPr marL="0" lvl="0" indent="0" algn="l">
              <a:lnSpc>
                <a:spcPts val="6579"/>
              </a:lnSpc>
            </a:pPr>
            <a:r>
              <a:rPr lang="en-US" sz="6853">
                <a:solidFill>
                  <a:srgbClr val="F5F5F5"/>
                </a:solidFill>
                <a:latin typeface="Rustic Printed"/>
                <a:ea typeface="Rustic Printed"/>
                <a:cs typeface="Rustic Printed"/>
                <a:sym typeface="Rustic Printed"/>
              </a:rPr>
              <a:t>Predictions</a:t>
            </a:r>
          </a:p>
        </p:txBody>
      </p:sp>
      <p:sp>
        <p:nvSpPr>
          <p:cNvPr id="8" name="TextBox 8"/>
          <p:cNvSpPr txBox="1"/>
          <p:nvPr/>
        </p:nvSpPr>
        <p:spPr>
          <a:xfrm>
            <a:off x="629485" y="2544536"/>
            <a:ext cx="6930796" cy="7238780"/>
          </a:xfrm>
          <a:prstGeom prst="rect">
            <a:avLst/>
          </a:prstGeom>
        </p:spPr>
        <p:txBody>
          <a:bodyPr lIns="0" tIns="0" rIns="0" bIns="0" rtlCol="0" anchor="t">
            <a:spAutoFit/>
          </a:bodyPr>
          <a:lstStyle/>
          <a:p>
            <a:pPr marL="845218" lvl="1" indent="-422609" algn="l">
              <a:lnSpc>
                <a:spcPts val="8416"/>
              </a:lnSpc>
              <a:buFont typeface="Arial"/>
              <a:buChar char="•"/>
            </a:pPr>
            <a:r>
              <a:rPr lang="en-US" sz="3914" b="1" spc="234">
                <a:solidFill>
                  <a:srgbClr val="52BFAA"/>
                </a:solidFill>
                <a:latin typeface="Canva Sans Bold"/>
                <a:ea typeface="Canva Sans Bold"/>
                <a:cs typeface="Canva Sans Bold"/>
                <a:sym typeface="Canva Sans Bold"/>
              </a:rPr>
              <a:t>id_rotated_down:</a:t>
            </a:r>
            <a:r>
              <a:rPr lang="en-US" sz="3914" b="1" spc="234">
                <a:solidFill>
                  <a:srgbClr val="FFFFFF"/>
                </a:solidFill>
                <a:latin typeface="Canva Sans Bold"/>
                <a:ea typeface="Canva Sans Bold"/>
                <a:cs typeface="Canva Sans Bold"/>
                <a:sym typeface="Canva Sans Bold"/>
              </a:rPr>
              <a:t> 98% </a:t>
            </a:r>
          </a:p>
          <a:p>
            <a:pPr marL="845218" lvl="1" indent="-422609" algn="l">
              <a:lnSpc>
                <a:spcPts val="8416"/>
              </a:lnSpc>
              <a:buFont typeface="Arial"/>
              <a:buChar char="•"/>
            </a:pPr>
            <a:r>
              <a:rPr lang="en-US" sz="3914" b="1" spc="234">
                <a:solidFill>
                  <a:srgbClr val="52BFAA"/>
                </a:solidFill>
                <a:latin typeface="Canva Sans Bold"/>
                <a:ea typeface="Canva Sans Bold"/>
                <a:cs typeface="Canva Sans Bold"/>
                <a:sym typeface="Canva Sans Bold"/>
              </a:rPr>
              <a:t>id_rotated:</a:t>
            </a:r>
            <a:r>
              <a:rPr lang="en-US" sz="3914" b="1" spc="234">
                <a:solidFill>
                  <a:srgbClr val="FFFFFF"/>
                </a:solidFill>
                <a:latin typeface="Canva Sans Bold"/>
                <a:ea typeface="Canva Sans Bold"/>
                <a:cs typeface="Canva Sans Bold"/>
                <a:sym typeface="Canva Sans Bold"/>
              </a:rPr>
              <a:t> 92%</a:t>
            </a:r>
          </a:p>
          <a:p>
            <a:pPr marL="845218" lvl="1" indent="-422609" algn="l">
              <a:lnSpc>
                <a:spcPts val="8416"/>
              </a:lnSpc>
              <a:buFont typeface="Arial"/>
              <a:buChar char="•"/>
            </a:pPr>
            <a:r>
              <a:rPr lang="en-US" sz="3914" b="1" spc="234">
                <a:solidFill>
                  <a:srgbClr val="52BFAA"/>
                </a:solidFill>
                <a:latin typeface="Canva Sans Bold"/>
                <a:ea typeface="Canva Sans Bold"/>
                <a:cs typeface="Canva Sans Bold"/>
                <a:sym typeface="Canva Sans Bold"/>
              </a:rPr>
              <a:t>id:</a:t>
            </a:r>
            <a:r>
              <a:rPr lang="en-US" sz="3914" b="1" spc="234">
                <a:solidFill>
                  <a:srgbClr val="FFFFFF"/>
                </a:solidFill>
                <a:latin typeface="Canva Sans Bold"/>
                <a:ea typeface="Canva Sans Bold"/>
                <a:cs typeface="Canva Sans Bold"/>
                <a:sym typeface="Canva Sans Bold"/>
              </a:rPr>
              <a:t> 90%</a:t>
            </a:r>
          </a:p>
          <a:p>
            <a:pPr marL="845218" lvl="1" indent="-422609" algn="l">
              <a:lnSpc>
                <a:spcPts val="8416"/>
              </a:lnSpc>
              <a:buFont typeface="Arial"/>
              <a:buChar char="•"/>
            </a:pPr>
            <a:r>
              <a:rPr lang="en-US" sz="3914" b="1" spc="234">
                <a:solidFill>
                  <a:srgbClr val="52BFAA"/>
                </a:solidFill>
                <a:latin typeface="Canva Sans Bold"/>
                <a:ea typeface="Canva Sans Bold"/>
                <a:cs typeface="Canva Sans Bold"/>
                <a:sym typeface="Canva Sans Bold"/>
              </a:rPr>
              <a:t>id_rotated_right:</a:t>
            </a:r>
            <a:r>
              <a:rPr lang="en-US" sz="3914" b="1" spc="234">
                <a:solidFill>
                  <a:srgbClr val="FFFFFF"/>
                </a:solidFill>
                <a:latin typeface="Canva Sans Bold"/>
                <a:ea typeface="Canva Sans Bold"/>
                <a:cs typeface="Canva Sans Bold"/>
                <a:sym typeface="Canva Sans Bold"/>
              </a:rPr>
              <a:t> 92%</a:t>
            </a:r>
          </a:p>
          <a:p>
            <a:pPr algn="l">
              <a:lnSpc>
                <a:spcPts val="6266"/>
              </a:lnSpc>
            </a:pPr>
            <a:endParaRPr lang="en-US" sz="3914" b="1" spc="234">
              <a:solidFill>
                <a:srgbClr val="FFFFFF"/>
              </a:solidFill>
              <a:latin typeface="Canva Sans Bold"/>
              <a:ea typeface="Canva Sans Bold"/>
              <a:cs typeface="Canva Sans Bold"/>
              <a:sym typeface="Canva Sans Bold"/>
            </a:endParaRPr>
          </a:p>
          <a:p>
            <a:pPr algn="l">
              <a:lnSpc>
                <a:spcPts val="6266"/>
              </a:lnSpc>
            </a:pPr>
            <a:endParaRPr lang="en-US" sz="3914" b="1" spc="234">
              <a:solidFill>
                <a:srgbClr val="FFFFFF"/>
              </a:solidFill>
              <a:latin typeface="Canva Sans Bold"/>
              <a:ea typeface="Canva Sans Bold"/>
              <a:cs typeface="Canva Sans Bold"/>
              <a:sym typeface="Canva Sans Bold"/>
            </a:endParaRPr>
          </a:p>
          <a:p>
            <a:pPr algn="l">
              <a:lnSpc>
                <a:spcPts val="6266"/>
              </a:lnSpc>
            </a:pPr>
            <a:endParaRPr lang="en-US" sz="3914" b="1" spc="234">
              <a:solidFill>
                <a:srgbClr val="FFFFFF"/>
              </a:solidFill>
              <a:latin typeface="Canva Sans Bold"/>
              <a:ea typeface="Canva Sans Bold"/>
              <a:cs typeface="Canva Sans Bold"/>
              <a:sym typeface="Canva Sans Bold"/>
            </a:endParaRPr>
          </a:p>
          <a:p>
            <a:pPr algn="l">
              <a:lnSpc>
                <a:spcPts val="4830"/>
              </a:lnSpc>
            </a:pPr>
            <a:endParaRPr lang="en-US" sz="3914" b="1" spc="234">
              <a:solidFill>
                <a:srgbClr val="FFFFFF"/>
              </a:solidFill>
              <a:latin typeface="Canva Sans Bold"/>
              <a:ea typeface="Canva Sans Bold"/>
              <a:cs typeface="Canva Sans Bold"/>
              <a:sym typeface="Canva Sans 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49944" y="1371102"/>
            <a:ext cx="2862061" cy="2862061"/>
          </a:xfrm>
          <a:custGeom>
            <a:avLst/>
            <a:gdLst/>
            <a:ahLst/>
            <a:cxnLst/>
            <a:rect l="l" t="t" r="r" b="b"/>
            <a:pathLst>
              <a:path w="2862061" h="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65505" y="4664151"/>
            <a:ext cx="17922495" cy="2805330"/>
          </a:xfrm>
          <a:prstGeom prst="rect">
            <a:avLst/>
          </a:prstGeom>
        </p:spPr>
        <p:txBody>
          <a:bodyPr lIns="0" tIns="0" rIns="0" bIns="0" rtlCol="0" anchor="t">
            <a:spAutoFit/>
          </a:bodyPr>
          <a:lstStyle/>
          <a:p>
            <a:pPr algn="ctr">
              <a:lnSpc>
                <a:spcPts val="11275"/>
              </a:lnSpc>
            </a:pPr>
            <a:r>
              <a:rPr lang="en-US" sz="8053" b="1">
                <a:solidFill>
                  <a:srgbClr val="52BFAA"/>
                </a:solidFill>
                <a:latin typeface="Canva Sans Bold"/>
                <a:ea typeface="Canva Sans Bold"/>
                <a:cs typeface="Canva Sans Bold"/>
                <a:sym typeface="Canva Sans Bold"/>
              </a:rPr>
              <a:t>Model 2:  </a:t>
            </a:r>
            <a:r>
              <a:rPr lang="en-US" sz="8053" b="1">
                <a:solidFill>
                  <a:srgbClr val="FFFFFF"/>
                </a:solidFill>
                <a:latin typeface="Canva Sans Bold"/>
                <a:ea typeface="Canva Sans Bold"/>
                <a:cs typeface="Canva Sans Bold"/>
                <a:sym typeface="Canva Sans Bold"/>
              </a:rPr>
              <a:t>Detect Feilds inside ID Card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217967" y="183998"/>
            <a:ext cx="17808660" cy="9853897"/>
            <a:chOff x="0" y="0"/>
            <a:chExt cx="4690347" cy="2595265"/>
          </a:xfrm>
        </p:grpSpPr>
        <p:sp>
          <p:nvSpPr>
            <p:cNvPr id="4" name="Freeform 4"/>
            <p:cNvSpPr/>
            <p:nvPr/>
          </p:nvSpPr>
          <p:spPr>
            <a:xfrm>
              <a:off x="0" y="0"/>
              <a:ext cx="4690347" cy="2595265"/>
            </a:xfrm>
            <a:custGeom>
              <a:avLst/>
              <a:gdLst/>
              <a:ahLst/>
              <a:cxnLst/>
              <a:rect l="l" t="t" r="r" b="b"/>
              <a:pathLst>
                <a:path w="4690347" h="2595265">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txBody>
            <a:bodyPr/>
            <a:lstStyle/>
            <a:p>
              <a:endParaRPr lang="en-US"/>
            </a:p>
          </p:txBody>
        </p:sp>
        <p:sp>
          <p:nvSpPr>
            <p:cNvPr id="5" name="TextBox 5"/>
            <p:cNvSpPr txBox="1"/>
            <p:nvPr/>
          </p:nvSpPr>
          <p:spPr>
            <a:xfrm>
              <a:off x="0" y="-38100"/>
              <a:ext cx="4690347" cy="263336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176581" y="450722"/>
            <a:ext cx="5271610" cy="6424978"/>
          </a:xfrm>
          <a:custGeom>
            <a:avLst/>
            <a:gdLst/>
            <a:ahLst/>
            <a:cxnLst/>
            <a:rect l="l" t="t" r="r" b="b"/>
            <a:pathLst>
              <a:path w="5271610" h="6424978">
                <a:moveTo>
                  <a:pt x="0" y="0"/>
                </a:moveTo>
                <a:lnTo>
                  <a:pt x="5271610" y="0"/>
                </a:lnTo>
                <a:lnTo>
                  <a:pt x="5271610" y="6424978"/>
                </a:lnTo>
                <a:lnTo>
                  <a:pt x="0" y="6424978"/>
                </a:lnTo>
                <a:lnTo>
                  <a:pt x="0" y="0"/>
                </a:lnTo>
                <a:close/>
              </a:path>
            </a:pathLst>
          </a:custGeom>
          <a:blipFill>
            <a:blip r:embed="rId3"/>
            <a:stretch>
              <a:fillRect l="-143757"/>
            </a:stretch>
          </a:blipFill>
        </p:spPr>
        <p:txBody>
          <a:bodyPr/>
          <a:lstStyle/>
          <a:p>
            <a:endParaRPr lang="en-US"/>
          </a:p>
        </p:txBody>
      </p:sp>
      <p:sp>
        <p:nvSpPr>
          <p:cNvPr id="7" name="Freeform 7"/>
          <p:cNvSpPr/>
          <p:nvPr/>
        </p:nvSpPr>
        <p:spPr>
          <a:xfrm>
            <a:off x="280057" y="7281559"/>
            <a:ext cx="11244582" cy="2312055"/>
          </a:xfrm>
          <a:custGeom>
            <a:avLst/>
            <a:gdLst/>
            <a:ahLst/>
            <a:cxnLst/>
            <a:rect l="l" t="t" r="r" b="b"/>
            <a:pathLst>
              <a:path w="11244582" h="2312055">
                <a:moveTo>
                  <a:pt x="0" y="0"/>
                </a:moveTo>
                <a:lnTo>
                  <a:pt x="11244581" y="0"/>
                </a:lnTo>
                <a:lnTo>
                  <a:pt x="11244581" y="2312056"/>
                </a:lnTo>
                <a:lnTo>
                  <a:pt x="0" y="2312056"/>
                </a:lnTo>
                <a:lnTo>
                  <a:pt x="0" y="0"/>
                </a:lnTo>
                <a:close/>
              </a:path>
            </a:pathLst>
          </a:custGeom>
          <a:blipFill>
            <a:blip r:embed="rId4"/>
            <a:stretch>
              <a:fillRect t="-2190" r="-17760" b="-3514"/>
            </a:stretch>
          </a:blipFill>
        </p:spPr>
        <p:txBody>
          <a:bodyPr/>
          <a:lstStyle/>
          <a:p>
            <a:endParaRPr lang="en-US"/>
          </a:p>
        </p:txBody>
      </p:sp>
      <p:sp>
        <p:nvSpPr>
          <p:cNvPr id="8" name="Freeform 8"/>
          <p:cNvSpPr/>
          <p:nvPr/>
        </p:nvSpPr>
        <p:spPr>
          <a:xfrm>
            <a:off x="280057" y="6213077"/>
            <a:ext cx="11244582" cy="1378111"/>
          </a:xfrm>
          <a:custGeom>
            <a:avLst/>
            <a:gdLst/>
            <a:ahLst/>
            <a:cxnLst/>
            <a:rect l="l" t="t" r="r" b="b"/>
            <a:pathLst>
              <a:path w="11244582" h="1378111">
                <a:moveTo>
                  <a:pt x="0" y="0"/>
                </a:moveTo>
                <a:lnTo>
                  <a:pt x="11244581" y="0"/>
                </a:lnTo>
                <a:lnTo>
                  <a:pt x="11244581" y="1378111"/>
                </a:lnTo>
                <a:lnTo>
                  <a:pt x="0" y="1378111"/>
                </a:lnTo>
                <a:lnTo>
                  <a:pt x="0" y="0"/>
                </a:lnTo>
                <a:close/>
              </a:path>
            </a:pathLst>
          </a:custGeom>
          <a:blipFill>
            <a:blip r:embed="rId5"/>
            <a:stretch>
              <a:fillRect l="-1075" t="-5852" r="-17989" b="-53009"/>
            </a:stretch>
          </a:blipFill>
        </p:spPr>
        <p:txBody>
          <a:bodyPr/>
          <a:lstStyle/>
          <a:p>
            <a:endParaRPr lang="en-US"/>
          </a:p>
        </p:txBody>
      </p:sp>
      <p:sp>
        <p:nvSpPr>
          <p:cNvPr id="9" name="TextBox 9"/>
          <p:cNvSpPr txBox="1"/>
          <p:nvPr/>
        </p:nvSpPr>
        <p:spPr>
          <a:xfrm>
            <a:off x="1838739" y="-202267"/>
            <a:ext cx="13949069" cy="2733026"/>
          </a:xfrm>
          <a:prstGeom prst="rect">
            <a:avLst/>
          </a:prstGeom>
        </p:spPr>
        <p:txBody>
          <a:bodyPr lIns="0" tIns="0" rIns="0" bIns="0" rtlCol="0" anchor="t">
            <a:spAutoFit/>
          </a:bodyPr>
          <a:lstStyle/>
          <a:p>
            <a:pPr algn="l">
              <a:lnSpc>
                <a:spcPts val="6579"/>
              </a:lnSpc>
            </a:pPr>
            <a:endParaRPr/>
          </a:p>
          <a:p>
            <a:pPr algn="l">
              <a:lnSpc>
                <a:spcPts val="6579"/>
              </a:lnSpc>
            </a:pPr>
            <a:r>
              <a:rPr lang="en-US" sz="6853">
                <a:solidFill>
                  <a:srgbClr val="F5F5F5"/>
                </a:solidFill>
                <a:latin typeface="Rustic Printed"/>
                <a:ea typeface="Rustic Printed"/>
                <a:cs typeface="Rustic Printed"/>
                <a:sym typeface="Rustic Printed"/>
              </a:rPr>
              <a:t>Performance </a:t>
            </a:r>
          </a:p>
          <a:p>
            <a:pPr marL="0" lvl="0" indent="0" algn="l">
              <a:lnSpc>
                <a:spcPts val="6579"/>
              </a:lnSpc>
            </a:pPr>
            <a:endParaRPr lang="en-US" sz="6853">
              <a:solidFill>
                <a:srgbClr val="F5F5F5"/>
              </a:solidFill>
              <a:latin typeface="Rustic Printed"/>
              <a:ea typeface="Rustic Printed"/>
              <a:cs typeface="Rustic Printed"/>
              <a:sym typeface="Rustic Printed"/>
            </a:endParaRPr>
          </a:p>
        </p:txBody>
      </p:sp>
      <p:sp>
        <p:nvSpPr>
          <p:cNvPr id="10" name="TextBox 10"/>
          <p:cNvSpPr txBox="1"/>
          <p:nvPr/>
        </p:nvSpPr>
        <p:spPr>
          <a:xfrm>
            <a:off x="839168" y="859446"/>
            <a:ext cx="7357558" cy="3751580"/>
          </a:xfrm>
          <a:prstGeom prst="rect">
            <a:avLst/>
          </a:prstGeom>
        </p:spPr>
        <p:txBody>
          <a:bodyPr lIns="0" tIns="0" rIns="0" bIns="0" rtlCol="0" anchor="t">
            <a:spAutoFit/>
          </a:bodyPr>
          <a:lstStyle/>
          <a:p>
            <a:pPr algn="l">
              <a:lnSpc>
                <a:spcPts val="7613"/>
              </a:lnSpc>
            </a:pPr>
            <a:endParaRPr/>
          </a:p>
          <a:p>
            <a:pPr marL="753997" lvl="1" indent="-376999" algn="l">
              <a:lnSpc>
                <a:spcPts val="7613"/>
              </a:lnSpc>
              <a:buFont typeface="Arial"/>
              <a:buChar char="•"/>
            </a:pPr>
            <a:r>
              <a:rPr lang="en-US" sz="3492" b="1" spc="209">
                <a:solidFill>
                  <a:srgbClr val="FFFFFF"/>
                </a:solidFill>
                <a:latin typeface="Canva Sans Bold"/>
                <a:ea typeface="Canva Sans Bold"/>
                <a:cs typeface="Canva Sans Bold"/>
                <a:sym typeface="Canva Sans Bold"/>
              </a:rPr>
              <a:t>Precision (B): 0.96719</a:t>
            </a:r>
          </a:p>
          <a:p>
            <a:pPr marL="753997" lvl="1" indent="-376999" algn="l">
              <a:lnSpc>
                <a:spcPts val="7613"/>
              </a:lnSpc>
              <a:buFont typeface="Arial"/>
              <a:buChar char="•"/>
            </a:pPr>
            <a:r>
              <a:rPr lang="en-US" sz="3492" b="1" spc="209">
                <a:solidFill>
                  <a:srgbClr val="FFFFFF"/>
                </a:solidFill>
                <a:latin typeface="Canva Sans Bold"/>
                <a:ea typeface="Canva Sans Bold"/>
                <a:cs typeface="Canva Sans Bold"/>
                <a:sym typeface="Canva Sans Bold"/>
              </a:rPr>
              <a:t>Recall (B): 0.7060</a:t>
            </a:r>
          </a:p>
          <a:p>
            <a:pPr marL="753997" lvl="1" indent="-376999" algn="l">
              <a:lnSpc>
                <a:spcPts val="7613"/>
              </a:lnSpc>
              <a:buFont typeface="Arial"/>
              <a:buChar char="•"/>
            </a:pPr>
            <a:r>
              <a:rPr lang="en-US" sz="3492" b="1" spc="209">
                <a:solidFill>
                  <a:srgbClr val="FFFFFF"/>
                </a:solidFill>
                <a:latin typeface="Canva Sans Bold"/>
                <a:ea typeface="Canva Sans Bold"/>
                <a:cs typeface="Canva Sans Bold"/>
                <a:sym typeface="Canva Sans Bold"/>
              </a:rPr>
              <a:t>mAP50 (B): 0.77345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03992" y="3131443"/>
            <a:ext cx="8440008" cy="5510614"/>
          </a:xfrm>
          <a:custGeom>
            <a:avLst/>
            <a:gdLst/>
            <a:ahLst/>
            <a:cxnLst/>
            <a:rect l="l" t="t" r="r" b="b"/>
            <a:pathLst>
              <a:path w="8440008" h="5510614">
                <a:moveTo>
                  <a:pt x="0" y="0"/>
                </a:moveTo>
                <a:lnTo>
                  <a:pt x="8440008" y="0"/>
                </a:lnTo>
                <a:lnTo>
                  <a:pt x="8440008" y="5510614"/>
                </a:lnTo>
                <a:lnTo>
                  <a:pt x="0" y="5510614"/>
                </a:lnTo>
                <a:lnTo>
                  <a:pt x="0" y="0"/>
                </a:lnTo>
                <a:close/>
              </a:path>
            </a:pathLst>
          </a:custGeom>
          <a:blipFill>
            <a:blip r:embed="rId3"/>
            <a:stretch>
              <a:fillRect b="-2106"/>
            </a:stretch>
          </a:blipFill>
        </p:spPr>
        <p:txBody>
          <a:bodyPr/>
          <a:lstStyle/>
          <a:p>
            <a:endParaRPr lang="en-US"/>
          </a:p>
        </p:txBody>
      </p:sp>
      <p:sp>
        <p:nvSpPr>
          <p:cNvPr id="7" name="Freeform 7"/>
          <p:cNvSpPr/>
          <p:nvPr/>
        </p:nvSpPr>
        <p:spPr>
          <a:xfrm>
            <a:off x="9144000" y="3131443"/>
            <a:ext cx="8430166" cy="5510614"/>
          </a:xfrm>
          <a:custGeom>
            <a:avLst/>
            <a:gdLst/>
            <a:ahLst/>
            <a:cxnLst/>
            <a:rect l="l" t="t" r="r" b="b"/>
            <a:pathLst>
              <a:path w="8430166" h="5510614">
                <a:moveTo>
                  <a:pt x="0" y="0"/>
                </a:moveTo>
                <a:lnTo>
                  <a:pt x="8430166" y="0"/>
                </a:lnTo>
                <a:lnTo>
                  <a:pt x="8430166" y="5510614"/>
                </a:lnTo>
                <a:lnTo>
                  <a:pt x="0" y="5510614"/>
                </a:lnTo>
                <a:lnTo>
                  <a:pt x="0" y="0"/>
                </a:lnTo>
                <a:close/>
              </a:path>
            </a:pathLst>
          </a:custGeom>
          <a:blipFill>
            <a:blip r:embed="rId4"/>
            <a:stretch>
              <a:fillRect t="-1987"/>
            </a:stretch>
          </a:blipFill>
        </p:spPr>
        <p:txBody>
          <a:bodyPr/>
          <a:lstStyle/>
          <a:p>
            <a:endParaRPr lang="en-US"/>
          </a:p>
        </p:txBody>
      </p:sp>
      <p:sp>
        <p:nvSpPr>
          <p:cNvPr id="8" name="TextBox 8"/>
          <p:cNvSpPr txBox="1"/>
          <p:nvPr/>
        </p:nvSpPr>
        <p:spPr>
          <a:xfrm>
            <a:off x="1774797" y="1967211"/>
            <a:ext cx="6298398" cy="790810"/>
          </a:xfrm>
          <a:prstGeom prst="rect">
            <a:avLst/>
          </a:prstGeom>
        </p:spPr>
        <p:txBody>
          <a:bodyPr lIns="0" tIns="0" rIns="0" bIns="0" rtlCol="0" anchor="t">
            <a:spAutoFit/>
          </a:bodyPr>
          <a:lstStyle/>
          <a:p>
            <a:pPr marL="0" lvl="0" indent="0" algn="ctr">
              <a:lnSpc>
                <a:spcPts val="4807"/>
              </a:lnSpc>
            </a:pPr>
            <a:r>
              <a:rPr lang="en-US" sz="5007">
                <a:solidFill>
                  <a:srgbClr val="F5F5F5"/>
                </a:solidFill>
                <a:latin typeface="Rustic Printed"/>
                <a:ea typeface="Rustic Printed"/>
                <a:cs typeface="Rustic Printed"/>
                <a:sym typeface="Rustic Printed"/>
              </a:rPr>
              <a:t>F1-Curve</a:t>
            </a:r>
          </a:p>
        </p:txBody>
      </p:sp>
      <p:sp>
        <p:nvSpPr>
          <p:cNvPr id="9" name="TextBox 9"/>
          <p:cNvSpPr txBox="1"/>
          <p:nvPr/>
        </p:nvSpPr>
        <p:spPr>
          <a:xfrm>
            <a:off x="10209884" y="1967211"/>
            <a:ext cx="6298398" cy="790810"/>
          </a:xfrm>
          <a:prstGeom prst="rect">
            <a:avLst/>
          </a:prstGeom>
        </p:spPr>
        <p:txBody>
          <a:bodyPr lIns="0" tIns="0" rIns="0" bIns="0" rtlCol="0" anchor="t">
            <a:spAutoFit/>
          </a:bodyPr>
          <a:lstStyle/>
          <a:p>
            <a:pPr marL="0" lvl="0" indent="0" algn="ctr">
              <a:lnSpc>
                <a:spcPts val="4807"/>
              </a:lnSpc>
            </a:pPr>
            <a:r>
              <a:rPr lang="en-US" sz="5007">
                <a:solidFill>
                  <a:srgbClr val="F5F5F5"/>
                </a:solidFill>
                <a:latin typeface="Rustic Printed"/>
                <a:ea typeface="Rustic Printed"/>
                <a:cs typeface="Rustic Printed"/>
                <a:sym typeface="Rustic Printed"/>
              </a:rPr>
              <a:t>PR Curve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217967" y="183998"/>
            <a:ext cx="17808660" cy="9853897"/>
            <a:chOff x="0" y="0"/>
            <a:chExt cx="4690347" cy="2595265"/>
          </a:xfrm>
        </p:grpSpPr>
        <p:sp>
          <p:nvSpPr>
            <p:cNvPr id="4" name="Freeform 4"/>
            <p:cNvSpPr/>
            <p:nvPr/>
          </p:nvSpPr>
          <p:spPr>
            <a:xfrm>
              <a:off x="0" y="0"/>
              <a:ext cx="4690347" cy="2595265"/>
            </a:xfrm>
            <a:custGeom>
              <a:avLst/>
              <a:gdLst/>
              <a:ahLst/>
              <a:cxnLst/>
              <a:rect l="l" t="t" r="r" b="b"/>
              <a:pathLst>
                <a:path w="4690347" h="2595265">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txBody>
            <a:bodyPr/>
            <a:lstStyle/>
            <a:p>
              <a:endParaRPr lang="en-US"/>
            </a:p>
          </p:txBody>
        </p:sp>
        <p:sp>
          <p:nvSpPr>
            <p:cNvPr id="5" name="TextBox 5"/>
            <p:cNvSpPr txBox="1"/>
            <p:nvPr/>
          </p:nvSpPr>
          <p:spPr>
            <a:xfrm>
              <a:off x="0" y="-38100"/>
              <a:ext cx="4690347" cy="263336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122297" y="1247215"/>
            <a:ext cx="8611965" cy="8570734"/>
          </a:xfrm>
          <a:custGeom>
            <a:avLst/>
            <a:gdLst/>
            <a:ahLst/>
            <a:cxnLst/>
            <a:rect l="l" t="t" r="r" b="b"/>
            <a:pathLst>
              <a:path w="8611965" h="8570734">
                <a:moveTo>
                  <a:pt x="0" y="0"/>
                </a:moveTo>
                <a:lnTo>
                  <a:pt x="8611966" y="0"/>
                </a:lnTo>
                <a:lnTo>
                  <a:pt x="8611966" y="8570734"/>
                </a:lnTo>
                <a:lnTo>
                  <a:pt x="0" y="8570734"/>
                </a:lnTo>
                <a:lnTo>
                  <a:pt x="0" y="0"/>
                </a:lnTo>
                <a:close/>
              </a:path>
            </a:pathLst>
          </a:custGeom>
          <a:blipFill>
            <a:blip r:embed="rId3"/>
            <a:stretch>
              <a:fillRect t="-240" b="-240"/>
            </a:stretch>
          </a:blipFill>
        </p:spPr>
        <p:txBody>
          <a:bodyPr/>
          <a:lstStyle/>
          <a:p>
            <a:endParaRPr lang="en-US"/>
          </a:p>
        </p:txBody>
      </p:sp>
      <p:sp>
        <p:nvSpPr>
          <p:cNvPr id="7" name="Freeform 7"/>
          <p:cNvSpPr/>
          <p:nvPr/>
        </p:nvSpPr>
        <p:spPr>
          <a:xfrm>
            <a:off x="396115" y="2453798"/>
            <a:ext cx="8593026" cy="6157569"/>
          </a:xfrm>
          <a:custGeom>
            <a:avLst/>
            <a:gdLst/>
            <a:ahLst/>
            <a:cxnLst/>
            <a:rect l="l" t="t" r="r" b="b"/>
            <a:pathLst>
              <a:path w="8593026" h="6157569">
                <a:moveTo>
                  <a:pt x="0" y="0"/>
                </a:moveTo>
                <a:lnTo>
                  <a:pt x="8593026" y="0"/>
                </a:lnTo>
                <a:lnTo>
                  <a:pt x="8593026" y="6157569"/>
                </a:lnTo>
                <a:lnTo>
                  <a:pt x="0" y="615756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5878175" y="-492943"/>
            <a:ext cx="5481186" cy="1740158"/>
          </a:xfrm>
          <a:prstGeom prst="rect">
            <a:avLst/>
          </a:prstGeom>
        </p:spPr>
        <p:txBody>
          <a:bodyPr lIns="0" tIns="0" rIns="0" bIns="0" rtlCol="0" anchor="t">
            <a:spAutoFit/>
          </a:bodyPr>
          <a:lstStyle/>
          <a:p>
            <a:pPr algn="l">
              <a:lnSpc>
                <a:spcPts val="6034"/>
              </a:lnSpc>
            </a:pPr>
            <a:endParaRPr/>
          </a:p>
          <a:p>
            <a:pPr marL="0" lvl="0" indent="0" algn="l">
              <a:lnSpc>
                <a:spcPts val="6034"/>
              </a:lnSpc>
            </a:pPr>
            <a:r>
              <a:rPr lang="en-US" sz="6285">
                <a:solidFill>
                  <a:srgbClr val="F5F5F5"/>
                </a:solidFill>
                <a:latin typeface="Rustic Printed"/>
                <a:ea typeface="Rustic Printed"/>
                <a:cs typeface="Rustic Printed"/>
                <a:sym typeface="Rustic Printed"/>
              </a:rPr>
              <a:t>Test Results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p:cNvGrpSpPr/>
          <p:nvPr/>
        </p:nvGrpSpPr>
        <p:grpSpPr>
          <a:xfrm>
            <a:off x="268245" y="183998"/>
            <a:ext cx="17808660" cy="9853897"/>
            <a:chOff x="0" y="0"/>
            <a:chExt cx="4690347" cy="2595265"/>
          </a:xfrm>
        </p:grpSpPr>
        <p:sp>
          <p:nvSpPr>
            <p:cNvPr id="4" name="Freeform 4"/>
            <p:cNvSpPr/>
            <p:nvPr/>
          </p:nvSpPr>
          <p:spPr>
            <a:xfrm>
              <a:off x="0" y="0"/>
              <a:ext cx="4690347" cy="2595265"/>
            </a:xfrm>
            <a:custGeom>
              <a:avLst/>
              <a:gdLst/>
              <a:ahLst/>
              <a:cxnLst/>
              <a:rect l="l" t="t" r="r" b="b"/>
              <a:pathLst>
                <a:path w="4690347" h="2595265">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txBody>
            <a:bodyPr/>
            <a:lstStyle/>
            <a:p>
              <a:endParaRPr lang="en-US"/>
            </a:p>
          </p:txBody>
        </p:sp>
        <p:sp>
          <p:nvSpPr>
            <p:cNvPr id="5" name="TextBox 5"/>
            <p:cNvSpPr txBox="1"/>
            <p:nvPr/>
          </p:nvSpPr>
          <p:spPr>
            <a:xfrm>
              <a:off x="0" y="-38100"/>
              <a:ext cx="4690347" cy="263336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543503" y="4483282"/>
            <a:ext cx="15308369" cy="2798440"/>
          </a:xfrm>
          <a:custGeom>
            <a:avLst/>
            <a:gdLst/>
            <a:ahLst/>
            <a:cxnLst/>
            <a:rect l="l" t="t" r="r" b="b"/>
            <a:pathLst>
              <a:path w="15308369" h="2798440">
                <a:moveTo>
                  <a:pt x="0" y="0"/>
                </a:moveTo>
                <a:lnTo>
                  <a:pt x="15308368" y="0"/>
                </a:lnTo>
                <a:lnTo>
                  <a:pt x="15308368" y="2798441"/>
                </a:lnTo>
                <a:lnTo>
                  <a:pt x="0" y="2798441"/>
                </a:lnTo>
                <a:lnTo>
                  <a:pt x="0" y="0"/>
                </a:lnTo>
                <a:close/>
              </a:path>
            </a:pathLst>
          </a:custGeom>
          <a:blipFill>
            <a:blip r:embed="rId4"/>
            <a:stretch>
              <a:fillRect l="-37460" r="-505"/>
            </a:stretch>
          </a:blipFill>
        </p:spPr>
        <p:txBody>
          <a:bodyPr/>
          <a:lstStyle/>
          <a:p>
            <a:endParaRPr lang="en-US"/>
          </a:p>
        </p:txBody>
      </p:sp>
      <p:sp>
        <p:nvSpPr>
          <p:cNvPr id="7" name="Freeform 7"/>
          <p:cNvSpPr/>
          <p:nvPr/>
        </p:nvSpPr>
        <p:spPr>
          <a:xfrm>
            <a:off x="978857" y="4483282"/>
            <a:ext cx="1564646" cy="2798440"/>
          </a:xfrm>
          <a:custGeom>
            <a:avLst/>
            <a:gdLst/>
            <a:ahLst/>
            <a:cxnLst/>
            <a:rect l="l" t="t" r="r" b="b"/>
            <a:pathLst>
              <a:path w="1564646" h="2798440">
                <a:moveTo>
                  <a:pt x="0" y="0"/>
                </a:moveTo>
                <a:lnTo>
                  <a:pt x="1564646" y="0"/>
                </a:lnTo>
                <a:lnTo>
                  <a:pt x="1564646" y="2798441"/>
                </a:lnTo>
                <a:lnTo>
                  <a:pt x="0" y="2798441"/>
                </a:lnTo>
                <a:lnTo>
                  <a:pt x="0" y="0"/>
                </a:lnTo>
                <a:close/>
              </a:path>
            </a:pathLst>
          </a:custGeom>
          <a:blipFill>
            <a:blip r:embed="rId4"/>
            <a:stretch>
              <a:fillRect r="-1249845"/>
            </a:stretch>
          </a:blipFill>
        </p:spPr>
        <p:txBody>
          <a:bodyPr/>
          <a:lstStyle/>
          <a:p>
            <a:endParaRPr lang="en-US"/>
          </a:p>
        </p:txBody>
      </p:sp>
      <p:sp>
        <p:nvSpPr>
          <p:cNvPr id="8" name="TextBox 8"/>
          <p:cNvSpPr txBox="1"/>
          <p:nvPr/>
        </p:nvSpPr>
        <p:spPr>
          <a:xfrm>
            <a:off x="2543503" y="981075"/>
            <a:ext cx="12549253" cy="2256341"/>
          </a:xfrm>
          <a:prstGeom prst="rect">
            <a:avLst/>
          </a:prstGeom>
        </p:spPr>
        <p:txBody>
          <a:bodyPr lIns="0" tIns="0" rIns="0" bIns="0" rtlCol="0" anchor="t">
            <a:spAutoFit/>
          </a:bodyPr>
          <a:lstStyle/>
          <a:p>
            <a:pPr algn="l">
              <a:lnSpc>
                <a:spcPts val="8274"/>
              </a:lnSpc>
            </a:pPr>
            <a:endParaRPr/>
          </a:p>
          <a:p>
            <a:pPr marL="0" lvl="0" indent="0" algn="l">
              <a:lnSpc>
                <a:spcPts val="7306"/>
              </a:lnSpc>
            </a:pPr>
            <a:r>
              <a:rPr lang="en-US" sz="7611">
                <a:solidFill>
                  <a:srgbClr val="F5F5F5"/>
                </a:solidFill>
                <a:latin typeface="Rustic Printed"/>
                <a:ea typeface="Rustic Printed"/>
                <a:cs typeface="Rustic Printed"/>
                <a:sym typeface="Rustic Printed"/>
              </a:rPr>
              <a:t>🎯 Top Performing Classes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01</a:t>
              </a:r>
            </a:p>
          </p:txBody>
        </p:sp>
      </p:grpSp>
      <p:sp>
        <p:nvSpPr>
          <p:cNvPr id="7" name="TextBox 7"/>
          <p:cNvSpPr txBox="1"/>
          <p:nvPr/>
        </p:nvSpPr>
        <p:spPr>
          <a:xfrm>
            <a:off x="1304118" y="4468767"/>
            <a:ext cx="8435223" cy="27908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PROBLEM DEFINITION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4430085"/>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6901006" y="4430085"/>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2773312" y="4430085"/>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147678" y="1175147"/>
            <a:ext cx="16111622"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ID Extraction Phases</a:t>
            </a:r>
          </a:p>
        </p:txBody>
      </p:sp>
      <p:sp>
        <p:nvSpPr>
          <p:cNvPr id="10" name="TextBox 10"/>
          <p:cNvSpPr txBox="1"/>
          <p:nvPr/>
        </p:nvSpPr>
        <p:spPr>
          <a:xfrm>
            <a:off x="1028700" y="4743132"/>
            <a:ext cx="436701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 ID detection using YOLO</a:t>
            </a:r>
          </a:p>
        </p:txBody>
      </p:sp>
      <p:sp>
        <p:nvSpPr>
          <p:cNvPr id="11" name="TextBox 11"/>
          <p:cNvSpPr txBox="1"/>
          <p:nvPr/>
        </p:nvSpPr>
        <p:spPr>
          <a:xfrm>
            <a:off x="6973451" y="4703251"/>
            <a:ext cx="422212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Field detection using YOLO</a:t>
            </a:r>
          </a:p>
        </p:txBody>
      </p:sp>
      <p:sp>
        <p:nvSpPr>
          <p:cNvPr id="12" name="TextBox 12"/>
          <p:cNvSpPr txBox="1"/>
          <p:nvPr/>
        </p:nvSpPr>
        <p:spPr>
          <a:xfrm>
            <a:off x="12845756" y="4724082"/>
            <a:ext cx="422212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Content extraction using OCR</a:t>
            </a:r>
          </a:p>
        </p:txBody>
      </p:sp>
      <p:sp>
        <p:nvSpPr>
          <p:cNvPr id="13" name="TextBox 13"/>
          <p:cNvSpPr txBox="1"/>
          <p:nvPr/>
        </p:nvSpPr>
        <p:spPr>
          <a:xfrm>
            <a:off x="1029046" y="3585099"/>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id="14" name="TextBox 14"/>
          <p:cNvSpPr txBox="1"/>
          <p:nvPr/>
        </p:nvSpPr>
        <p:spPr>
          <a:xfrm>
            <a:off x="6901006" y="3585099"/>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id="15" name="TextBox 15"/>
          <p:cNvSpPr txBox="1"/>
          <p:nvPr/>
        </p:nvSpPr>
        <p:spPr>
          <a:xfrm>
            <a:off x="12845756" y="3585099"/>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id="16" name="AutoShape 16"/>
          <p:cNvSpPr/>
          <p:nvPr/>
        </p:nvSpPr>
        <p:spPr>
          <a:xfrm flipH="1" flipV="1">
            <a:off x="4050019" y="7242213"/>
            <a:ext cx="990127" cy="827638"/>
          </a:xfrm>
          <a:prstGeom prst="line">
            <a:avLst/>
          </a:prstGeom>
          <a:ln w="38100" cap="flat">
            <a:solidFill>
              <a:srgbClr val="FFFFFF"/>
            </a:solidFill>
            <a:prstDash val="solid"/>
            <a:headEnd type="none" w="sm" len="sm"/>
            <a:tailEnd type="arrow" w="med" len="sm"/>
          </a:ln>
        </p:spPr>
        <p:txBody>
          <a:bodyPr/>
          <a:lstStyle/>
          <a:p>
            <a:endParaRPr lang="en-US"/>
          </a:p>
        </p:txBody>
      </p:sp>
      <p:sp>
        <p:nvSpPr>
          <p:cNvPr id="17" name="AutoShape 17"/>
          <p:cNvSpPr/>
          <p:nvPr/>
        </p:nvSpPr>
        <p:spPr>
          <a:xfrm flipV="1">
            <a:off x="6277714" y="7306063"/>
            <a:ext cx="932649" cy="827638"/>
          </a:xfrm>
          <a:prstGeom prst="line">
            <a:avLst/>
          </a:prstGeom>
          <a:ln w="38100" cap="flat">
            <a:solidFill>
              <a:srgbClr val="FFFFFF"/>
            </a:solidFill>
            <a:prstDash val="solid"/>
            <a:headEnd type="none" w="sm" len="sm"/>
            <a:tailEnd type="arrow" w="med" len="sm"/>
          </a:ln>
        </p:spPr>
        <p:txBody>
          <a:bodyPr/>
          <a:lstStyle/>
          <a:p>
            <a:endParaRPr lang="en-US"/>
          </a:p>
        </p:txBody>
      </p:sp>
      <p:sp>
        <p:nvSpPr>
          <p:cNvPr id="18" name="TextBox 18"/>
          <p:cNvSpPr txBox="1"/>
          <p:nvPr/>
        </p:nvSpPr>
        <p:spPr>
          <a:xfrm>
            <a:off x="4508048" y="8196414"/>
            <a:ext cx="2501106" cy="887095"/>
          </a:xfrm>
          <a:prstGeom prst="rect">
            <a:avLst/>
          </a:prstGeom>
        </p:spPr>
        <p:txBody>
          <a:bodyPr lIns="0" tIns="0" rIns="0" bIns="0" rtlCol="0" anchor="t">
            <a:spAutoFit/>
          </a:bodyPr>
          <a:lstStyle/>
          <a:p>
            <a:pPr algn="ctr">
              <a:lnSpc>
                <a:spcPts val="7279"/>
              </a:lnSpc>
            </a:pPr>
            <a:r>
              <a:rPr lang="en-US" sz="5199">
                <a:solidFill>
                  <a:srgbClr val="FFFFFF"/>
                </a:solidFill>
                <a:latin typeface="League Spartan"/>
                <a:ea typeface="League Spartan"/>
                <a:cs typeface="League Spartan"/>
                <a:sym typeface="League Spartan"/>
              </a:rPr>
              <a:t>Phase 1</a:t>
            </a:r>
          </a:p>
        </p:txBody>
      </p:sp>
      <p:sp>
        <p:nvSpPr>
          <p:cNvPr id="19" name="TextBox 19"/>
          <p:cNvSpPr txBox="1"/>
          <p:nvPr/>
        </p:nvSpPr>
        <p:spPr>
          <a:xfrm>
            <a:off x="13308056" y="8196414"/>
            <a:ext cx="2725579" cy="887095"/>
          </a:xfrm>
          <a:prstGeom prst="rect">
            <a:avLst/>
          </a:prstGeom>
        </p:spPr>
        <p:txBody>
          <a:bodyPr lIns="0" tIns="0" rIns="0" bIns="0" rtlCol="0" anchor="t">
            <a:spAutoFit/>
          </a:bodyPr>
          <a:lstStyle/>
          <a:p>
            <a:pPr algn="ctr">
              <a:lnSpc>
                <a:spcPts val="7279"/>
              </a:lnSpc>
            </a:pPr>
            <a:r>
              <a:rPr lang="en-US" sz="5199">
                <a:solidFill>
                  <a:srgbClr val="FFFFFF"/>
                </a:solidFill>
                <a:latin typeface="League Spartan"/>
                <a:ea typeface="League Spartan"/>
                <a:cs typeface="League Spartan"/>
                <a:sym typeface="League Spartan"/>
              </a:rPr>
              <a:t>Phase 2</a:t>
            </a:r>
          </a:p>
        </p:txBody>
      </p:sp>
      <p:sp>
        <p:nvSpPr>
          <p:cNvPr id="20" name="AutoShape 20"/>
          <p:cNvSpPr/>
          <p:nvPr/>
        </p:nvSpPr>
        <p:spPr>
          <a:xfrm flipH="1" flipV="1">
            <a:off x="14689895" y="7098497"/>
            <a:ext cx="0" cy="1035203"/>
          </a:xfrm>
          <a:prstGeom prst="line">
            <a:avLst/>
          </a:prstGeom>
          <a:ln w="38100" cap="flat">
            <a:solidFill>
              <a:srgbClr val="FFFFFF"/>
            </a:solidFill>
            <a:prstDash val="solid"/>
            <a:headEnd type="none" w="sm" len="sm"/>
            <a:tailEnd type="arrow" w="med" len="sm"/>
          </a:ln>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45711"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Phase 1 Summary</a:t>
            </a:r>
          </a:p>
        </p:txBody>
      </p:sp>
      <p:sp>
        <p:nvSpPr>
          <p:cNvPr id="7" name="TextBox 7"/>
          <p:cNvSpPr txBox="1"/>
          <p:nvPr/>
        </p:nvSpPr>
        <p:spPr>
          <a:xfrm>
            <a:off x="1028700" y="2978898"/>
            <a:ext cx="16230600" cy="5244707"/>
          </a:xfrm>
          <a:prstGeom prst="rect">
            <a:avLst/>
          </a:prstGeom>
        </p:spPr>
        <p:txBody>
          <a:bodyPr lIns="0" tIns="0" rIns="0" bIns="0" rtlCol="0" anchor="t">
            <a:spAutoFit/>
          </a:bodyPr>
          <a:lstStyle/>
          <a:p>
            <a:pPr algn="just">
              <a:lnSpc>
                <a:spcPts val="5440"/>
              </a:lnSpc>
              <a:spcBef>
                <a:spcPct val="0"/>
              </a:spcBef>
            </a:pPr>
            <a:r>
              <a:rPr lang="en-US" sz="4030" spc="241">
                <a:solidFill>
                  <a:srgbClr val="F5F5F5"/>
                </a:solidFill>
                <a:latin typeface="Canva Sans"/>
                <a:ea typeface="Canva Sans"/>
                <a:cs typeface="Canva Sans"/>
                <a:sym typeface="Canva Sans"/>
              </a:rPr>
              <a:t>🔹</a:t>
            </a:r>
            <a:r>
              <a:rPr lang="en-US" sz="4030" b="1" spc="241">
                <a:solidFill>
                  <a:srgbClr val="F5F5F5"/>
                </a:solidFill>
                <a:latin typeface="Canva Sans Bold"/>
                <a:ea typeface="Canva Sans Bold"/>
                <a:cs typeface="Canva Sans Bold"/>
                <a:sym typeface="Canva Sans Bold"/>
              </a:rPr>
              <a:t> YOLO Model 1:</a:t>
            </a:r>
            <a:r>
              <a:rPr lang="en-US" sz="4030" spc="241">
                <a:solidFill>
                  <a:srgbClr val="F5F5F5"/>
                </a:solidFill>
                <a:latin typeface="Canva Sans"/>
                <a:ea typeface="Canva Sans"/>
                <a:cs typeface="Canva Sans"/>
                <a:sym typeface="Canva Sans"/>
              </a:rPr>
              <a:t> ID Detection</a:t>
            </a:r>
          </a:p>
          <a:p>
            <a:pPr algn="just">
              <a:lnSpc>
                <a:spcPts val="4649"/>
              </a:lnSpc>
              <a:spcBef>
                <a:spcPct val="0"/>
              </a:spcBef>
            </a:pPr>
            <a:r>
              <a:rPr lang="en-US" sz="3444" spc="206">
                <a:solidFill>
                  <a:srgbClr val="F5F5F5"/>
                </a:solidFill>
                <a:latin typeface="Canva Sans"/>
                <a:ea typeface="Canva Sans"/>
                <a:cs typeface="Canva Sans"/>
                <a:sym typeface="Canva Sans"/>
              </a:rPr>
              <a:t> This model detects and localizes the National ID card within a larger image, especially useful if the ID is placed on a cluttered background or captured from a camera.</a:t>
            </a:r>
          </a:p>
          <a:p>
            <a:pPr algn="just">
              <a:lnSpc>
                <a:spcPts val="3588"/>
              </a:lnSpc>
              <a:spcBef>
                <a:spcPct val="0"/>
              </a:spcBef>
            </a:pPr>
            <a:endParaRPr lang="en-US" sz="3444" spc="206">
              <a:solidFill>
                <a:srgbClr val="F5F5F5"/>
              </a:solidFill>
              <a:latin typeface="Canva Sans"/>
              <a:ea typeface="Canva Sans"/>
              <a:cs typeface="Canva Sans"/>
              <a:sym typeface="Canva Sans"/>
            </a:endParaRPr>
          </a:p>
          <a:p>
            <a:pPr algn="just">
              <a:lnSpc>
                <a:spcPts val="5305"/>
              </a:lnSpc>
              <a:spcBef>
                <a:spcPct val="0"/>
              </a:spcBef>
            </a:pPr>
            <a:r>
              <a:rPr lang="en-US" sz="3930" spc="235">
                <a:solidFill>
                  <a:srgbClr val="F5F5F5"/>
                </a:solidFill>
                <a:latin typeface="Canva Sans"/>
                <a:ea typeface="Canva Sans"/>
                <a:cs typeface="Canva Sans"/>
                <a:sym typeface="Canva Sans"/>
              </a:rPr>
              <a:t>🔹 </a:t>
            </a:r>
            <a:r>
              <a:rPr lang="en-US" sz="3930" b="1" spc="235">
                <a:solidFill>
                  <a:srgbClr val="F5F5F5"/>
                </a:solidFill>
                <a:latin typeface="Canva Sans Bold"/>
                <a:ea typeface="Canva Sans Bold"/>
                <a:cs typeface="Canva Sans Bold"/>
                <a:sym typeface="Canva Sans Bold"/>
              </a:rPr>
              <a:t>YOLO Model 2:</a:t>
            </a:r>
            <a:r>
              <a:rPr lang="en-US" sz="3930" spc="235">
                <a:solidFill>
                  <a:srgbClr val="F5F5F5"/>
                </a:solidFill>
                <a:latin typeface="Canva Sans"/>
                <a:ea typeface="Canva Sans"/>
                <a:cs typeface="Canva Sans"/>
                <a:sym typeface="Canva Sans"/>
              </a:rPr>
              <a:t> Field Detection</a:t>
            </a:r>
          </a:p>
          <a:p>
            <a:pPr algn="just">
              <a:lnSpc>
                <a:spcPts val="4514"/>
              </a:lnSpc>
              <a:spcBef>
                <a:spcPct val="0"/>
              </a:spcBef>
            </a:pPr>
            <a:r>
              <a:rPr lang="en-US" sz="3344" spc="200">
                <a:solidFill>
                  <a:srgbClr val="F5F5F5"/>
                </a:solidFill>
                <a:latin typeface="Canva Sans"/>
                <a:ea typeface="Canva Sans"/>
                <a:cs typeface="Canva Sans"/>
                <a:sym typeface="Canva Sans"/>
              </a:rPr>
              <a:t> After cropping the ID, we feed it to a second YOLO model trained to detect individual fields on the card: national ID number, name, date of birth ,gender ..etc.</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275373" y="6541970"/>
            <a:ext cx="4373112" cy="2968278"/>
          </a:xfrm>
          <a:custGeom>
            <a:avLst/>
            <a:gdLst/>
            <a:ahLst/>
            <a:cxnLst/>
            <a:rect l="l" t="t" r="r" b="b"/>
            <a:pathLst>
              <a:path w="4373112" h="2968278">
                <a:moveTo>
                  <a:pt x="0" y="0"/>
                </a:moveTo>
                <a:lnTo>
                  <a:pt x="4373113" y="0"/>
                </a:lnTo>
                <a:lnTo>
                  <a:pt x="4373113" y="2968278"/>
                </a:lnTo>
                <a:lnTo>
                  <a:pt x="0" y="2968278"/>
                </a:lnTo>
                <a:lnTo>
                  <a:pt x="0" y="0"/>
                </a:lnTo>
                <a:close/>
              </a:path>
            </a:pathLst>
          </a:custGeom>
          <a:blipFill>
            <a:blip r:embed="rId3"/>
            <a:stretch>
              <a:fillRect l="-100000"/>
            </a:stretch>
          </a:blipFill>
        </p:spPr>
        <p:txBody>
          <a:bodyPr/>
          <a:lstStyle/>
          <a:p>
            <a:endParaRPr lang="en-US"/>
          </a:p>
        </p:txBody>
      </p:sp>
      <p:sp>
        <p:nvSpPr>
          <p:cNvPr id="7" name="Freeform 7"/>
          <p:cNvSpPr/>
          <p:nvPr/>
        </p:nvSpPr>
        <p:spPr>
          <a:xfrm>
            <a:off x="7602005" y="3492446"/>
            <a:ext cx="4466544" cy="2958544"/>
          </a:xfrm>
          <a:custGeom>
            <a:avLst/>
            <a:gdLst/>
            <a:ahLst/>
            <a:cxnLst/>
            <a:rect l="l" t="t" r="r" b="b"/>
            <a:pathLst>
              <a:path w="4466544" h="2958544">
                <a:moveTo>
                  <a:pt x="0" y="0"/>
                </a:moveTo>
                <a:lnTo>
                  <a:pt x="4466544" y="0"/>
                </a:lnTo>
                <a:lnTo>
                  <a:pt x="4466544" y="2958544"/>
                </a:lnTo>
                <a:lnTo>
                  <a:pt x="0" y="2958544"/>
                </a:lnTo>
                <a:lnTo>
                  <a:pt x="0" y="0"/>
                </a:lnTo>
                <a:close/>
              </a:path>
            </a:pathLst>
          </a:custGeom>
          <a:blipFill>
            <a:blip r:embed="rId4"/>
            <a:stretch>
              <a:fillRect r="-104972" b="-5675"/>
            </a:stretch>
          </a:blipFill>
        </p:spPr>
        <p:txBody>
          <a:bodyPr/>
          <a:lstStyle/>
          <a:p>
            <a:endParaRPr lang="en-US"/>
          </a:p>
        </p:txBody>
      </p:sp>
      <p:sp>
        <p:nvSpPr>
          <p:cNvPr id="8" name="TextBox 8"/>
          <p:cNvSpPr txBox="1"/>
          <p:nvPr/>
        </p:nvSpPr>
        <p:spPr>
          <a:xfrm>
            <a:off x="1507834"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Phase 1 Final Results</a:t>
            </a:r>
          </a:p>
        </p:txBody>
      </p:sp>
      <p:sp>
        <p:nvSpPr>
          <p:cNvPr id="9" name="TextBox 9"/>
          <p:cNvSpPr txBox="1"/>
          <p:nvPr/>
        </p:nvSpPr>
        <p:spPr>
          <a:xfrm>
            <a:off x="1333460" y="2628419"/>
            <a:ext cx="16032085" cy="1054527"/>
          </a:xfrm>
          <a:prstGeom prst="rect">
            <a:avLst/>
          </a:prstGeom>
        </p:spPr>
        <p:txBody>
          <a:bodyPr lIns="0" tIns="0" rIns="0" bIns="0" rtlCol="0" anchor="t">
            <a:spAutoFit/>
          </a:bodyPr>
          <a:lstStyle/>
          <a:p>
            <a:pPr algn="just">
              <a:lnSpc>
                <a:spcPts val="4244"/>
              </a:lnSpc>
              <a:spcBef>
                <a:spcPct val="0"/>
              </a:spcBef>
            </a:pPr>
            <a:r>
              <a:rPr lang="en-US" sz="3144" spc="188">
                <a:solidFill>
                  <a:srgbClr val="F5F5F5"/>
                </a:solidFill>
                <a:latin typeface="Canva Sans"/>
                <a:ea typeface="Canva Sans"/>
                <a:cs typeface="Canva Sans"/>
                <a:sym typeface="Canva Sans"/>
              </a:rPr>
              <a:t>This two-step detection helps us isolate only the relevant parts of the ID for further processing</a:t>
            </a:r>
          </a:p>
        </p:txBody>
      </p:sp>
      <p:sp>
        <p:nvSpPr>
          <p:cNvPr id="10" name="Freeform 10"/>
          <p:cNvSpPr/>
          <p:nvPr/>
        </p:nvSpPr>
        <p:spPr>
          <a:xfrm>
            <a:off x="12275373" y="3492446"/>
            <a:ext cx="4208386" cy="2958544"/>
          </a:xfrm>
          <a:custGeom>
            <a:avLst/>
            <a:gdLst/>
            <a:ahLst/>
            <a:cxnLst/>
            <a:rect l="l" t="t" r="r" b="b"/>
            <a:pathLst>
              <a:path w="4208386" h="2958544">
                <a:moveTo>
                  <a:pt x="0" y="0"/>
                </a:moveTo>
                <a:lnTo>
                  <a:pt x="4208386" y="0"/>
                </a:lnTo>
                <a:lnTo>
                  <a:pt x="4208386" y="2958544"/>
                </a:lnTo>
                <a:lnTo>
                  <a:pt x="0" y="2958544"/>
                </a:lnTo>
                <a:lnTo>
                  <a:pt x="0" y="0"/>
                </a:lnTo>
                <a:close/>
              </a:path>
            </a:pathLst>
          </a:custGeom>
          <a:blipFill>
            <a:blip r:embed="rId4"/>
            <a:stretch>
              <a:fillRect l="-104403" r="-1459"/>
            </a:stretch>
          </a:blipFill>
        </p:spPr>
        <p:txBody>
          <a:bodyPr/>
          <a:lstStyle/>
          <a:p>
            <a:endParaRPr lang="en-US"/>
          </a:p>
        </p:txBody>
      </p:sp>
      <p:sp>
        <p:nvSpPr>
          <p:cNvPr id="11" name="Freeform 11"/>
          <p:cNvSpPr/>
          <p:nvPr/>
        </p:nvSpPr>
        <p:spPr>
          <a:xfrm>
            <a:off x="7617391" y="6541970"/>
            <a:ext cx="4466544" cy="3031696"/>
          </a:xfrm>
          <a:custGeom>
            <a:avLst/>
            <a:gdLst/>
            <a:ahLst/>
            <a:cxnLst/>
            <a:rect l="l" t="t" r="r" b="b"/>
            <a:pathLst>
              <a:path w="4466544" h="3031696">
                <a:moveTo>
                  <a:pt x="0" y="0"/>
                </a:moveTo>
                <a:lnTo>
                  <a:pt x="4466544" y="0"/>
                </a:lnTo>
                <a:lnTo>
                  <a:pt x="4466544" y="3031695"/>
                </a:lnTo>
                <a:lnTo>
                  <a:pt x="0" y="3031695"/>
                </a:lnTo>
                <a:lnTo>
                  <a:pt x="0" y="0"/>
                </a:lnTo>
                <a:close/>
              </a:path>
            </a:pathLst>
          </a:custGeom>
          <a:blipFill>
            <a:blip r:embed="rId3"/>
            <a:stretch>
              <a:fillRect r="-100000"/>
            </a:stretch>
          </a:blipFill>
        </p:spPr>
        <p:txBody>
          <a:bodyPr/>
          <a:lstStyle/>
          <a:p>
            <a:endParaRPr lang="en-US"/>
          </a:p>
        </p:txBody>
      </p:sp>
      <p:sp>
        <p:nvSpPr>
          <p:cNvPr id="12" name="TextBox 12"/>
          <p:cNvSpPr txBox="1"/>
          <p:nvPr/>
        </p:nvSpPr>
        <p:spPr>
          <a:xfrm>
            <a:off x="1028700" y="4601617"/>
            <a:ext cx="6579166" cy="623997"/>
          </a:xfrm>
          <a:prstGeom prst="rect">
            <a:avLst/>
          </a:prstGeom>
        </p:spPr>
        <p:txBody>
          <a:bodyPr lIns="0" tIns="0" rIns="0" bIns="0" rtlCol="0" anchor="t">
            <a:spAutoFit/>
          </a:bodyPr>
          <a:lstStyle/>
          <a:p>
            <a:pPr algn="just">
              <a:lnSpc>
                <a:spcPts val="5054"/>
              </a:lnSpc>
              <a:spcBef>
                <a:spcPct val="0"/>
              </a:spcBef>
            </a:pPr>
            <a:r>
              <a:rPr lang="en-US" sz="3744" spc="11">
                <a:solidFill>
                  <a:srgbClr val="F5F5F5"/>
                </a:solidFill>
                <a:latin typeface="Canva Sans"/>
                <a:ea typeface="Canva Sans"/>
                <a:cs typeface="Canva Sans"/>
                <a:sym typeface="Canva Sans"/>
              </a:rPr>
              <a:t>National ID front sample</a:t>
            </a:r>
          </a:p>
        </p:txBody>
      </p:sp>
      <p:sp>
        <p:nvSpPr>
          <p:cNvPr id="13" name="TextBox 13"/>
          <p:cNvSpPr txBox="1"/>
          <p:nvPr/>
        </p:nvSpPr>
        <p:spPr>
          <a:xfrm>
            <a:off x="1028700" y="7717244"/>
            <a:ext cx="6579166" cy="623997"/>
          </a:xfrm>
          <a:prstGeom prst="rect">
            <a:avLst/>
          </a:prstGeom>
        </p:spPr>
        <p:txBody>
          <a:bodyPr lIns="0" tIns="0" rIns="0" bIns="0" rtlCol="0" anchor="t">
            <a:spAutoFit/>
          </a:bodyPr>
          <a:lstStyle/>
          <a:p>
            <a:pPr algn="just">
              <a:lnSpc>
                <a:spcPts val="5054"/>
              </a:lnSpc>
              <a:spcBef>
                <a:spcPct val="0"/>
              </a:spcBef>
            </a:pPr>
            <a:r>
              <a:rPr lang="en-US" sz="3744" spc="11">
                <a:solidFill>
                  <a:srgbClr val="F5F5F5"/>
                </a:solidFill>
                <a:latin typeface="Canva Sans"/>
                <a:ea typeface="Canva Sans"/>
                <a:cs typeface="Canva Sans"/>
                <a:sym typeface="Canva Sans"/>
              </a:rPr>
              <a:t>National ID back sample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403527" y="2621182"/>
            <a:ext cx="7585920" cy="5044637"/>
          </a:xfrm>
          <a:custGeom>
            <a:avLst/>
            <a:gdLst/>
            <a:ahLst/>
            <a:cxnLst/>
            <a:rect l="l" t="t" r="r" b="b"/>
            <a:pathLst>
              <a:path w="7585920" h="5044637">
                <a:moveTo>
                  <a:pt x="0" y="0"/>
                </a:moveTo>
                <a:lnTo>
                  <a:pt x="7585919" y="0"/>
                </a:lnTo>
                <a:lnTo>
                  <a:pt x="7585919" y="5044636"/>
                </a:lnTo>
                <a:lnTo>
                  <a:pt x="0" y="504463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527672" y="3777214"/>
            <a:ext cx="12850123" cy="3888604"/>
          </a:xfrm>
          <a:prstGeom prst="rect">
            <a:avLst/>
          </a:prstGeom>
        </p:spPr>
        <p:txBody>
          <a:bodyPr lIns="0" tIns="0" rIns="0" bIns="0" rtlCol="0" anchor="t">
            <a:spAutoFit/>
          </a:bodyPr>
          <a:lstStyle/>
          <a:p>
            <a:pPr algn="ctr">
              <a:lnSpc>
                <a:spcPts val="14437"/>
              </a:lnSpc>
            </a:pPr>
            <a:r>
              <a:rPr lang="en-US" sz="18047" b="1" i="1" spc="-270">
                <a:solidFill>
                  <a:srgbClr val="FCFCFC"/>
                </a:solidFill>
                <a:latin typeface="Gotham Condensed Bold Italics"/>
                <a:ea typeface="Gotham Condensed Bold Italics"/>
                <a:cs typeface="Gotham Condensed Bold Italics"/>
                <a:sym typeface="Gotham Condensed Bold Italics"/>
              </a:rPr>
              <a:t>READY FOR</a:t>
            </a:r>
          </a:p>
          <a:p>
            <a:pPr algn="ctr">
              <a:lnSpc>
                <a:spcPts val="14437"/>
              </a:lnSpc>
            </a:pPr>
            <a:r>
              <a:rPr lang="en-US" sz="18047" b="1" i="1" spc="-270">
                <a:solidFill>
                  <a:srgbClr val="FCFCFC"/>
                </a:solidFill>
                <a:latin typeface="Gotham Condensed Bold Italics"/>
                <a:ea typeface="Gotham Condensed Bold Italics"/>
                <a:cs typeface="Gotham Condensed Bold Italics"/>
                <a:sym typeface="Gotham Condensed Bold Italics"/>
              </a:rPr>
              <a:t>PHASE  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37144" y="1731226"/>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Why OCR is Needed</a:t>
            </a:r>
          </a:p>
        </p:txBody>
      </p:sp>
      <p:sp>
        <p:nvSpPr>
          <p:cNvPr id="7" name="TextBox 7"/>
          <p:cNvSpPr txBox="1"/>
          <p:nvPr/>
        </p:nvSpPr>
        <p:spPr>
          <a:xfrm>
            <a:off x="1227215" y="3226692"/>
            <a:ext cx="16032085" cy="5967429"/>
          </a:xfrm>
          <a:prstGeom prst="rect">
            <a:avLst/>
          </a:prstGeom>
        </p:spPr>
        <p:txBody>
          <a:bodyPr lIns="0" tIns="0" rIns="0" bIns="0" rtlCol="0" anchor="t">
            <a:spAutoFit/>
          </a:bodyPr>
          <a:lstStyle/>
          <a:p>
            <a:pPr algn="just">
              <a:lnSpc>
                <a:spcPts val="5250"/>
              </a:lnSpc>
            </a:pPr>
            <a:r>
              <a:rPr lang="en-US" sz="3344" spc="16">
                <a:solidFill>
                  <a:srgbClr val="F5F5F5"/>
                </a:solidFill>
                <a:latin typeface="Canva Sans"/>
                <a:ea typeface="Canva Sans"/>
                <a:cs typeface="Canva Sans"/>
                <a:sym typeface="Canva Sans"/>
              </a:rPr>
              <a:t>To </a:t>
            </a:r>
            <a:r>
              <a:rPr lang="en-US" sz="3344" b="1" spc="16">
                <a:solidFill>
                  <a:srgbClr val="F5F5F5"/>
                </a:solidFill>
                <a:latin typeface="Canva Sans Bold"/>
                <a:ea typeface="Canva Sans Bold"/>
                <a:cs typeface="Canva Sans Bold"/>
                <a:sym typeface="Canva Sans Bold"/>
              </a:rPr>
              <a:t>automatically read the text content</a:t>
            </a:r>
            <a:r>
              <a:rPr lang="en-US" sz="3344" spc="16">
                <a:solidFill>
                  <a:srgbClr val="F5F5F5"/>
                </a:solidFill>
                <a:latin typeface="Canva Sans"/>
                <a:ea typeface="Canva Sans"/>
                <a:cs typeface="Canva Sans"/>
                <a:sym typeface="Canva Sans"/>
              </a:rPr>
              <a:t> from the Egyptian National ID provided during voter registration,</a:t>
            </a:r>
          </a:p>
          <a:p>
            <a:pPr algn="just">
              <a:lnSpc>
                <a:spcPts val="5250"/>
              </a:lnSpc>
            </a:pPr>
            <a:r>
              <a:rPr lang="en-US" sz="3344" spc="16">
                <a:solidFill>
                  <a:srgbClr val="F5F5F5"/>
                </a:solidFill>
                <a:latin typeface="Canva Sans"/>
                <a:ea typeface="Canva Sans"/>
                <a:cs typeface="Canva Sans"/>
                <a:sym typeface="Canva Sans"/>
              </a:rPr>
              <a:t> so we can </a:t>
            </a:r>
            <a:r>
              <a:rPr lang="en-US" sz="3344" b="1" spc="16">
                <a:solidFill>
                  <a:srgbClr val="F5F5F5"/>
                </a:solidFill>
                <a:latin typeface="Canva Sans Bold"/>
                <a:ea typeface="Canva Sans Bold"/>
                <a:cs typeface="Canva Sans Bold"/>
                <a:sym typeface="Canva Sans Bold"/>
              </a:rPr>
              <a:t>extract and verify</a:t>
            </a:r>
            <a:r>
              <a:rPr lang="en-US" sz="3344" spc="16">
                <a:solidFill>
                  <a:srgbClr val="F5F5F5"/>
                </a:solidFill>
                <a:latin typeface="Canva Sans"/>
                <a:ea typeface="Canva Sans"/>
                <a:cs typeface="Canva Sans"/>
                <a:sym typeface="Canva Sans"/>
              </a:rPr>
              <a:t> key information such as:</a:t>
            </a:r>
          </a:p>
          <a:p>
            <a:pPr marL="722024" lvl="1" indent="-361012" algn="just">
              <a:lnSpc>
                <a:spcPts val="5250"/>
              </a:lnSpc>
              <a:buFont typeface="Arial"/>
              <a:buChar char="•"/>
            </a:pPr>
            <a:r>
              <a:rPr lang="en-US" sz="3344" spc="16">
                <a:solidFill>
                  <a:srgbClr val="F5F5F5"/>
                </a:solidFill>
                <a:latin typeface="Canva Sans"/>
                <a:ea typeface="Canva Sans"/>
                <a:cs typeface="Canva Sans"/>
                <a:sym typeface="Canva Sans"/>
              </a:rPr>
              <a:t>🆔 National ID Number</a:t>
            </a:r>
          </a:p>
          <a:p>
            <a:pPr marL="722024" lvl="1" indent="-361012" algn="just">
              <a:lnSpc>
                <a:spcPts val="5250"/>
              </a:lnSpc>
              <a:buFont typeface="Arial"/>
              <a:buChar char="•"/>
            </a:pPr>
            <a:r>
              <a:rPr lang="en-US" sz="3344" spc="16">
                <a:solidFill>
                  <a:srgbClr val="F5F5F5"/>
                </a:solidFill>
                <a:latin typeface="Canva Sans"/>
                <a:ea typeface="Canva Sans"/>
                <a:cs typeface="Canva Sans"/>
                <a:sym typeface="Canva Sans"/>
              </a:rPr>
              <a:t>🧑‍💼 Full Name</a:t>
            </a:r>
          </a:p>
          <a:p>
            <a:pPr marL="722024" lvl="1" indent="-361012" algn="just">
              <a:lnSpc>
                <a:spcPts val="5250"/>
              </a:lnSpc>
              <a:buFont typeface="Arial"/>
              <a:buChar char="•"/>
            </a:pPr>
            <a:r>
              <a:rPr lang="en-US" sz="3344" spc="16">
                <a:solidFill>
                  <a:srgbClr val="F5F5F5"/>
                </a:solidFill>
                <a:latin typeface="Canva Sans"/>
                <a:ea typeface="Canva Sans"/>
                <a:cs typeface="Canva Sans"/>
                <a:sym typeface="Canva Sans"/>
              </a:rPr>
              <a:t>📅 Date of Birth</a:t>
            </a:r>
          </a:p>
          <a:p>
            <a:pPr algn="just">
              <a:lnSpc>
                <a:spcPts val="5250"/>
              </a:lnSpc>
            </a:pPr>
            <a:r>
              <a:rPr lang="en-US" sz="3344" spc="16">
                <a:solidFill>
                  <a:srgbClr val="F5F5F5"/>
                </a:solidFill>
                <a:latin typeface="Canva Sans"/>
                <a:ea typeface="Canva Sans"/>
                <a:cs typeface="Canva Sans"/>
                <a:sym typeface="Canva Sans"/>
              </a:rPr>
              <a:t>This ensures the user-provided data matches the official ID, enabling a secure and automated identity verification process.</a:t>
            </a:r>
          </a:p>
          <a:p>
            <a:pPr algn="just">
              <a:lnSpc>
                <a:spcPts val="5250"/>
              </a:lnSpc>
            </a:pPr>
            <a:endParaRPr lang="en-US" sz="3344" spc="16">
              <a:solidFill>
                <a:srgbClr val="F5F5F5"/>
              </a:solidFill>
              <a:latin typeface="Canva Sans"/>
              <a:ea typeface="Canva Sans"/>
              <a:cs typeface="Canva Sans"/>
              <a:sym typeface="Canva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OCR and Field Extraction</a:t>
            </a:r>
          </a:p>
        </p:txBody>
      </p:sp>
      <p:sp>
        <p:nvSpPr>
          <p:cNvPr id="7" name="TextBox 7"/>
          <p:cNvSpPr txBox="1"/>
          <p:nvPr/>
        </p:nvSpPr>
        <p:spPr>
          <a:xfrm>
            <a:off x="1028700" y="2662771"/>
            <a:ext cx="16230600" cy="6422817"/>
          </a:xfrm>
          <a:prstGeom prst="rect">
            <a:avLst/>
          </a:prstGeom>
        </p:spPr>
        <p:txBody>
          <a:bodyPr lIns="0" tIns="0" rIns="0" bIns="0" rtlCol="0" anchor="t">
            <a:spAutoFit/>
          </a:bodyPr>
          <a:lstStyle/>
          <a:p>
            <a:pPr algn="just">
              <a:lnSpc>
                <a:spcPts val="5250"/>
              </a:lnSpc>
            </a:pPr>
            <a:r>
              <a:rPr lang="en-US" sz="3500" spc="210">
                <a:solidFill>
                  <a:srgbClr val="F5F5F5"/>
                </a:solidFill>
                <a:latin typeface="Canva Sans"/>
                <a:ea typeface="Canva Sans"/>
                <a:cs typeface="Canva Sans"/>
                <a:sym typeface="Canva Sans"/>
              </a:rPr>
              <a:t>After detecting the National ID and its individual fields using our two-stage YOLO pipeline, we crop each detected field and pass it to our OCR module for text recognition.</a:t>
            </a:r>
          </a:p>
          <a:p>
            <a:pPr algn="just">
              <a:lnSpc>
                <a:spcPts val="5250"/>
              </a:lnSpc>
            </a:pPr>
            <a:endParaRPr lang="en-US" sz="3500" spc="210">
              <a:solidFill>
                <a:srgbClr val="F5F5F5"/>
              </a:solidFill>
              <a:latin typeface="Canva Sans"/>
              <a:ea typeface="Canva Sans"/>
              <a:cs typeface="Canva Sans"/>
              <a:sym typeface="Canva Sans"/>
            </a:endParaRPr>
          </a:p>
          <a:p>
            <a:pPr algn="just">
              <a:lnSpc>
                <a:spcPts val="5250"/>
              </a:lnSpc>
            </a:pPr>
            <a:r>
              <a:rPr lang="en-US" sz="3500" spc="210">
                <a:solidFill>
                  <a:srgbClr val="F5F5F5"/>
                </a:solidFill>
                <a:latin typeface="Canva Sans"/>
                <a:ea typeface="Canva Sans"/>
                <a:cs typeface="Canva Sans"/>
                <a:sym typeface="Canva Sans"/>
              </a:rPr>
              <a:t>We used </a:t>
            </a:r>
            <a:r>
              <a:rPr lang="en-US" sz="3500" b="1" spc="210">
                <a:solidFill>
                  <a:srgbClr val="F5F5F5"/>
                </a:solidFill>
                <a:latin typeface="Canva Sans Bold"/>
                <a:ea typeface="Canva Sans Bold"/>
                <a:cs typeface="Canva Sans Bold"/>
                <a:sym typeface="Canva Sans Bold"/>
              </a:rPr>
              <a:t>EasyOCR</a:t>
            </a:r>
            <a:r>
              <a:rPr lang="en-US" sz="3500" spc="210">
                <a:solidFill>
                  <a:srgbClr val="F5F5F5"/>
                </a:solidFill>
                <a:latin typeface="Canva Sans"/>
                <a:ea typeface="Canva Sans"/>
                <a:cs typeface="Canva Sans"/>
                <a:sym typeface="Canva Sans"/>
              </a:rPr>
              <a:t>, a deep learning–based text recognition model that supports both Arabic and English scripts. This was essential for accurately extracting the ID content, especially the Arabic numbers, and converting them into English digits to match the format that will be provided by the user during the voting process.</a:t>
            </a:r>
          </a:p>
          <a:p>
            <a:pPr algn="just">
              <a:lnSpc>
                <a:spcPts val="3516"/>
              </a:lnSpc>
            </a:pPr>
            <a:endParaRPr lang="en-US" sz="3500" spc="210">
              <a:solidFill>
                <a:srgbClr val="F5F5F5"/>
              </a:solidFill>
              <a:latin typeface="Canva Sans"/>
              <a:ea typeface="Canva Sans"/>
              <a:cs typeface="Canva Sans"/>
              <a:sym typeface="Canva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Why EasyOCR?</a:t>
            </a:r>
          </a:p>
        </p:txBody>
      </p:sp>
      <p:sp>
        <p:nvSpPr>
          <p:cNvPr id="7" name="TextBox 7"/>
          <p:cNvSpPr txBox="1"/>
          <p:nvPr/>
        </p:nvSpPr>
        <p:spPr>
          <a:xfrm>
            <a:off x="1028700" y="2940798"/>
            <a:ext cx="16230600" cy="6402814"/>
          </a:xfrm>
          <a:prstGeom prst="rect">
            <a:avLst/>
          </a:prstGeom>
        </p:spPr>
        <p:txBody>
          <a:bodyPr lIns="0" tIns="0" rIns="0" bIns="0" rtlCol="0" anchor="t">
            <a:spAutoFit/>
          </a:bodyPr>
          <a:lstStyle/>
          <a:p>
            <a:pPr algn="just">
              <a:lnSpc>
                <a:spcPts val="5250"/>
              </a:lnSpc>
            </a:pPr>
            <a:r>
              <a:rPr lang="en-US" sz="3500" spc="210">
                <a:solidFill>
                  <a:srgbClr val="F5F5F5"/>
                </a:solidFill>
                <a:latin typeface="Canva Sans"/>
                <a:ea typeface="Canva Sans"/>
                <a:cs typeface="Canva Sans"/>
                <a:sym typeface="Canva Sans"/>
              </a:rPr>
              <a:t>✅ Multilingual Support</a:t>
            </a:r>
          </a:p>
          <a:p>
            <a:pPr marL="755651" lvl="1" indent="-377825" algn="just">
              <a:lnSpc>
                <a:spcPts val="5250"/>
              </a:lnSpc>
              <a:buFont typeface="Arial"/>
              <a:buChar char="•"/>
            </a:pPr>
            <a:r>
              <a:rPr lang="en-US" sz="3500" spc="210">
                <a:solidFill>
                  <a:srgbClr val="F5F5F5"/>
                </a:solidFill>
                <a:latin typeface="Canva Sans"/>
                <a:ea typeface="Canva Sans"/>
                <a:cs typeface="Canva Sans"/>
                <a:sym typeface="Canva Sans"/>
              </a:rPr>
              <a:t>Supports both Arabic and English, which is essential for Egyptian National IDs.</a:t>
            </a:r>
          </a:p>
          <a:p>
            <a:pPr algn="just">
              <a:lnSpc>
                <a:spcPts val="5250"/>
              </a:lnSpc>
            </a:pPr>
            <a:r>
              <a:rPr lang="en-US" sz="3500" spc="210">
                <a:solidFill>
                  <a:srgbClr val="F5F5F5"/>
                </a:solidFill>
                <a:latin typeface="Canva Sans"/>
                <a:ea typeface="Canva Sans"/>
                <a:cs typeface="Canva Sans"/>
                <a:sym typeface="Canva Sans"/>
              </a:rPr>
              <a:t>✅ Deep Learning-Based</a:t>
            </a:r>
          </a:p>
          <a:p>
            <a:pPr marL="755651" lvl="1" indent="-377825" algn="just">
              <a:lnSpc>
                <a:spcPts val="5250"/>
              </a:lnSpc>
              <a:buFont typeface="Arial"/>
              <a:buChar char="•"/>
            </a:pPr>
            <a:r>
              <a:rPr lang="en-US" sz="3500" spc="210">
                <a:solidFill>
                  <a:srgbClr val="F5F5F5"/>
                </a:solidFill>
                <a:latin typeface="Canva Sans"/>
                <a:ea typeface="Canva Sans"/>
                <a:cs typeface="Canva Sans"/>
                <a:sym typeface="Canva Sans"/>
              </a:rPr>
              <a:t>Uses CRNN + CTC decoding, providing high accuracy for real-world images with mixed fonts and noisy backgrounds.</a:t>
            </a:r>
          </a:p>
          <a:p>
            <a:pPr algn="just">
              <a:lnSpc>
                <a:spcPts val="5250"/>
              </a:lnSpc>
            </a:pPr>
            <a:r>
              <a:rPr lang="en-US" sz="3500" spc="210">
                <a:solidFill>
                  <a:srgbClr val="F5F5F5"/>
                </a:solidFill>
                <a:latin typeface="Canva Sans"/>
                <a:ea typeface="Canva Sans"/>
                <a:cs typeface="Canva Sans"/>
                <a:sym typeface="Canva Sans"/>
              </a:rPr>
              <a:t>✅ No Training Required</a:t>
            </a:r>
          </a:p>
          <a:p>
            <a:pPr marL="755651" lvl="1" indent="-377825" algn="just">
              <a:lnSpc>
                <a:spcPts val="5250"/>
              </a:lnSpc>
              <a:buFont typeface="Arial"/>
              <a:buChar char="•"/>
            </a:pPr>
            <a:r>
              <a:rPr lang="en-US" sz="3500" spc="210">
                <a:solidFill>
                  <a:srgbClr val="F5F5F5"/>
                </a:solidFill>
                <a:latin typeface="Canva Sans"/>
                <a:ea typeface="Canva Sans"/>
                <a:cs typeface="Canva Sans"/>
                <a:sym typeface="Canva Sans"/>
              </a:rPr>
              <a:t>Pretrained and ready to use — saved time and effort compared to building a custom OCR from scratch.</a:t>
            </a:r>
          </a:p>
          <a:p>
            <a:pPr algn="just">
              <a:lnSpc>
                <a:spcPts val="3216"/>
              </a:lnSpc>
            </a:pPr>
            <a:endParaRPr lang="en-US" sz="3500" spc="210">
              <a:solidFill>
                <a:srgbClr val="F5F5F5"/>
              </a:solidFill>
              <a:latin typeface="Canva Sans"/>
              <a:ea typeface="Canva Sans"/>
              <a:cs typeface="Canva Sans"/>
              <a:sym typeface="Canva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Why EasyOCR?</a:t>
            </a:r>
          </a:p>
        </p:txBody>
      </p:sp>
      <p:sp>
        <p:nvSpPr>
          <p:cNvPr id="7" name="TextBox 7"/>
          <p:cNvSpPr txBox="1"/>
          <p:nvPr/>
        </p:nvSpPr>
        <p:spPr>
          <a:xfrm>
            <a:off x="1028700" y="2940798"/>
            <a:ext cx="16230600" cy="4397801"/>
          </a:xfrm>
          <a:prstGeom prst="rect">
            <a:avLst/>
          </a:prstGeom>
        </p:spPr>
        <p:txBody>
          <a:bodyPr lIns="0" tIns="0" rIns="0" bIns="0" rtlCol="0" anchor="t">
            <a:spAutoFit/>
          </a:bodyPr>
          <a:lstStyle/>
          <a:p>
            <a:pPr algn="just">
              <a:lnSpc>
                <a:spcPts val="5250"/>
              </a:lnSpc>
            </a:pPr>
            <a:r>
              <a:rPr lang="en-US" sz="3500" spc="210">
                <a:solidFill>
                  <a:srgbClr val="F5F5F5"/>
                </a:solidFill>
                <a:latin typeface="Canva Sans"/>
                <a:ea typeface="Canva Sans"/>
                <a:cs typeface="Canva Sans"/>
                <a:sym typeface="Canva Sans"/>
              </a:rPr>
              <a:t>✅ Field-Level Flexibility</a:t>
            </a:r>
          </a:p>
          <a:p>
            <a:pPr marL="755651" lvl="1" indent="-377825" algn="just">
              <a:lnSpc>
                <a:spcPts val="5250"/>
              </a:lnSpc>
              <a:buFont typeface="Arial"/>
              <a:buChar char="•"/>
            </a:pPr>
            <a:r>
              <a:rPr lang="en-US" sz="3500" spc="210">
                <a:solidFill>
                  <a:srgbClr val="F5F5F5"/>
                </a:solidFill>
                <a:latin typeface="Canva Sans"/>
                <a:ea typeface="Canva Sans"/>
                <a:cs typeface="Canva Sans"/>
                <a:sym typeface="Canva Sans"/>
              </a:rPr>
              <a:t>Performs well on small cropped fields, which matches our YOLO-based pipeline.</a:t>
            </a:r>
          </a:p>
          <a:p>
            <a:pPr algn="just">
              <a:lnSpc>
                <a:spcPts val="5250"/>
              </a:lnSpc>
            </a:pPr>
            <a:r>
              <a:rPr lang="en-US" sz="3500" spc="210">
                <a:solidFill>
                  <a:srgbClr val="F5F5F5"/>
                </a:solidFill>
                <a:latin typeface="Canva Sans"/>
                <a:ea typeface="Canva Sans"/>
                <a:cs typeface="Canva Sans"/>
                <a:sym typeface="Canva Sans"/>
              </a:rPr>
              <a:t>✅ Lightweight and Easy to Integrate</a:t>
            </a:r>
          </a:p>
          <a:p>
            <a:pPr marL="755651" lvl="1" indent="-377825" algn="just">
              <a:lnSpc>
                <a:spcPts val="5250"/>
              </a:lnSpc>
              <a:buFont typeface="Arial"/>
              <a:buChar char="•"/>
            </a:pPr>
            <a:r>
              <a:rPr lang="en-US" sz="3500" spc="210">
                <a:solidFill>
                  <a:srgbClr val="F5F5F5"/>
                </a:solidFill>
                <a:latin typeface="Canva Sans"/>
                <a:ea typeface="Canva Sans"/>
                <a:cs typeface="Canva Sans"/>
                <a:sym typeface="Canva Sans"/>
              </a:rPr>
              <a:t>Simple Python API that fits easily into our preprocessing and post-processing pipeline.</a:t>
            </a:r>
          </a:p>
          <a:p>
            <a:pPr algn="just">
              <a:lnSpc>
                <a:spcPts val="3216"/>
              </a:lnSpc>
            </a:pPr>
            <a:endParaRPr lang="en-US" sz="3500" spc="210">
              <a:solidFill>
                <a:srgbClr val="F5F5F5"/>
              </a:solidFill>
              <a:latin typeface="Canva Sans"/>
              <a:ea typeface="Canva Sans"/>
              <a:cs typeface="Canva Sans"/>
              <a:sym typeface="Canva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800897"/>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11456" y="3186738"/>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6983762" y="3186738"/>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2856068" y="3186738"/>
            <a:ext cx="4367010" cy="2385479"/>
          </a:xfrm>
          <a:custGeom>
            <a:avLst/>
            <a:gdLst/>
            <a:ahLst/>
            <a:cxnLst/>
            <a:rect l="l" t="t" r="r" b="b"/>
            <a:pathLst>
              <a:path w="4367010" h="2385479">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184356" y="7085512"/>
            <a:ext cx="3077867" cy="1681285"/>
          </a:xfrm>
          <a:custGeom>
            <a:avLst/>
            <a:gdLst/>
            <a:ahLst/>
            <a:cxnLst/>
            <a:rect l="l" t="t" r="r" b="b"/>
            <a:pathLst>
              <a:path w="3077867" h="1681285">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4184356" y="7393116"/>
            <a:ext cx="3054905" cy="844986"/>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Preprocessing</a:t>
            </a:r>
          </a:p>
        </p:txBody>
      </p:sp>
      <p:sp>
        <p:nvSpPr>
          <p:cNvPr id="11" name="Freeform 11"/>
          <p:cNvSpPr/>
          <p:nvPr/>
        </p:nvSpPr>
        <p:spPr>
          <a:xfrm>
            <a:off x="7646979" y="7085512"/>
            <a:ext cx="3077867" cy="1681285"/>
          </a:xfrm>
          <a:custGeom>
            <a:avLst/>
            <a:gdLst/>
            <a:ahLst/>
            <a:cxnLst/>
            <a:rect l="l" t="t" r="r" b="b"/>
            <a:pathLst>
              <a:path w="3077867" h="1681285">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2" name="TextBox 12"/>
          <p:cNvSpPr txBox="1"/>
          <p:nvPr/>
        </p:nvSpPr>
        <p:spPr>
          <a:xfrm>
            <a:off x="7692504" y="7416324"/>
            <a:ext cx="3036097" cy="1079976"/>
          </a:xfrm>
          <a:prstGeom prst="rect">
            <a:avLst/>
          </a:prstGeom>
        </p:spPr>
        <p:txBody>
          <a:bodyPr lIns="0" tIns="0" rIns="0" bIns="0" rtlCol="0" anchor="t">
            <a:spAutoFit/>
          </a:bodyPr>
          <a:lstStyle/>
          <a:p>
            <a:pPr algn="ctr">
              <a:lnSpc>
                <a:spcPts val="4232"/>
              </a:lnSpc>
            </a:pPr>
            <a:r>
              <a:rPr lang="en-US" sz="4232" dirty="0">
                <a:solidFill>
                  <a:srgbClr val="070404"/>
                </a:solidFill>
                <a:latin typeface="Rustic Printed"/>
                <a:ea typeface="Rustic Printed"/>
                <a:cs typeface="Rustic Printed"/>
                <a:sym typeface="Rustic Printed"/>
              </a:rPr>
              <a:t>Apply </a:t>
            </a:r>
            <a:r>
              <a:rPr lang="en-US" sz="4232" dirty="0" err="1">
                <a:solidFill>
                  <a:srgbClr val="070404"/>
                </a:solidFill>
                <a:latin typeface="Rustic Printed"/>
                <a:ea typeface="Rustic Printed"/>
                <a:cs typeface="Rustic Printed"/>
                <a:sym typeface="Rustic Printed"/>
              </a:rPr>
              <a:t>EasyOCR</a:t>
            </a:r>
            <a:endParaRPr lang="en-US" sz="4232" dirty="0">
              <a:solidFill>
                <a:srgbClr val="070404"/>
              </a:solidFill>
              <a:latin typeface="Rustic Printed"/>
              <a:ea typeface="Rustic Printed"/>
              <a:cs typeface="Rustic Printed"/>
              <a:sym typeface="Rustic Printed"/>
            </a:endParaRPr>
          </a:p>
          <a:p>
            <a:pPr algn="ctr">
              <a:lnSpc>
                <a:spcPts val="4232"/>
              </a:lnSpc>
            </a:pPr>
            <a:r>
              <a:rPr lang="en-US" sz="4232" dirty="0">
                <a:solidFill>
                  <a:srgbClr val="070404"/>
                </a:solidFill>
                <a:latin typeface="Rustic Printed"/>
                <a:ea typeface="Rustic Printed"/>
                <a:cs typeface="Rustic Printed"/>
                <a:sym typeface="Rustic Printed"/>
              </a:rPr>
              <a:t>model</a:t>
            </a:r>
          </a:p>
        </p:txBody>
      </p:sp>
      <p:sp>
        <p:nvSpPr>
          <p:cNvPr id="13" name="Freeform 13"/>
          <p:cNvSpPr/>
          <p:nvPr/>
        </p:nvSpPr>
        <p:spPr>
          <a:xfrm>
            <a:off x="11109601" y="7085512"/>
            <a:ext cx="3077867" cy="1681285"/>
          </a:xfrm>
          <a:custGeom>
            <a:avLst/>
            <a:gdLst/>
            <a:ahLst/>
            <a:cxnLst/>
            <a:rect l="l" t="t" r="r" b="b"/>
            <a:pathLst>
              <a:path w="3077867" h="1681285">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1109601" y="7290364"/>
            <a:ext cx="3077867" cy="1212414"/>
          </a:xfrm>
          <a:prstGeom prst="rect">
            <a:avLst/>
          </a:prstGeom>
        </p:spPr>
        <p:txBody>
          <a:bodyPr lIns="0" tIns="0" rIns="0" bIns="0" rtlCol="0" anchor="t">
            <a:spAutoFit/>
          </a:bodyPr>
          <a:lstStyle/>
          <a:p>
            <a:pPr algn="ctr">
              <a:lnSpc>
                <a:spcPts val="4232"/>
              </a:lnSpc>
            </a:pPr>
            <a:r>
              <a:rPr lang="en-US" sz="4232">
                <a:solidFill>
                  <a:srgbClr val="070404"/>
                </a:solidFill>
                <a:latin typeface="Rustic Printed"/>
                <a:ea typeface="Rustic Printed"/>
                <a:cs typeface="Rustic Printed"/>
                <a:sym typeface="Rustic Printed"/>
              </a:rPr>
              <a:t>Post-</a:t>
            </a:r>
          </a:p>
          <a:p>
            <a:pPr algn="ctr">
              <a:lnSpc>
                <a:spcPts val="4232"/>
              </a:lnSpc>
            </a:pPr>
            <a:r>
              <a:rPr lang="en-US" sz="4232">
                <a:solidFill>
                  <a:srgbClr val="070404"/>
                </a:solidFill>
                <a:latin typeface="Rustic Printed"/>
                <a:ea typeface="Rustic Printed"/>
                <a:cs typeface="Rustic Printed"/>
                <a:sym typeface="Rustic Printed"/>
              </a:rPr>
              <a:t>Processing</a:t>
            </a:r>
          </a:p>
        </p:txBody>
      </p:sp>
      <p:sp>
        <p:nvSpPr>
          <p:cNvPr id="15" name="Freeform 15"/>
          <p:cNvSpPr/>
          <p:nvPr/>
        </p:nvSpPr>
        <p:spPr>
          <a:xfrm>
            <a:off x="14572223" y="7085512"/>
            <a:ext cx="3077867" cy="1681285"/>
          </a:xfrm>
          <a:custGeom>
            <a:avLst/>
            <a:gdLst/>
            <a:ahLst/>
            <a:cxnLst/>
            <a:rect l="l" t="t" r="r" b="b"/>
            <a:pathLst>
              <a:path w="3077867" h="1681285">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3582658" y="5572217"/>
            <a:ext cx="1456915" cy="1305793"/>
            <a:chOff x="0" y="0"/>
            <a:chExt cx="812800" cy="728491"/>
          </a:xfrm>
        </p:grpSpPr>
        <p:sp>
          <p:nvSpPr>
            <p:cNvPr id="17" name="Freeform 17"/>
            <p:cNvSpPr/>
            <p:nvPr/>
          </p:nvSpPr>
          <p:spPr>
            <a:xfrm>
              <a:off x="0" y="0"/>
              <a:ext cx="812800" cy="728491"/>
            </a:xfrm>
            <a:custGeom>
              <a:avLst/>
              <a:gdLst/>
              <a:ahLst/>
              <a:cxnLst/>
              <a:rect l="l" t="t" r="r" b="b"/>
              <a:pathLst>
                <a:path w="812800" h="728491">
                  <a:moveTo>
                    <a:pt x="406400" y="728491"/>
                  </a:moveTo>
                  <a:lnTo>
                    <a:pt x="0" y="322091"/>
                  </a:lnTo>
                  <a:lnTo>
                    <a:pt x="203200" y="322091"/>
                  </a:lnTo>
                  <a:lnTo>
                    <a:pt x="203200" y="0"/>
                  </a:lnTo>
                  <a:lnTo>
                    <a:pt x="609600" y="0"/>
                  </a:lnTo>
                  <a:lnTo>
                    <a:pt x="609600" y="322091"/>
                  </a:lnTo>
                  <a:lnTo>
                    <a:pt x="812800" y="322091"/>
                  </a:lnTo>
                  <a:lnTo>
                    <a:pt x="406400" y="728491"/>
                  </a:lnTo>
                  <a:close/>
                </a:path>
              </a:pathLst>
            </a:custGeom>
            <a:solidFill>
              <a:srgbClr val="000000"/>
            </a:solidFill>
          </p:spPr>
          <p:txBody>
            <a:bodyPr/>
            <a:lstStyle/>
            <a:p>
              <a:endParaRPr lang="en-US"/>
            </a:p>
          </p:txBody>
        </p:sp>
        <p:sp>
          <p:nvSpPr>
            <p:cNvPr id="18" name="TextBox 18"/>
            <p:cNvSpPr txBox="1"/>
            <p:nvPr/>
          </p:nvSpPr>
          <p:spPr>
            <a:xfrm>
              <a:off x="203200" y="-38100"/>
              <a:ext cx="406400" cy="66499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83901" y="1333002"/>
            <a:ext cx="16111622"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OCR Workflow</a:t>
            </a:r>
          </a:p>
        </p:txBody>
      </p:sp>
      <p:sp>
        <p:nvSpPr>
          <p:cNvPr id="20" name="TextBox 20"/>
          <p:cNvSpPr txBox="1"/>
          <p:nvPr/>
        </p:nvSpPr>
        <p:spPr>
          <a:xfrm>
            <a:off x="1111456" y="3499785"/>
            <a:ext cx="436701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 ID detection using YOLO</a:t>
            </a:r>
          </a:p>
        </p:txBody>
      </p:sp>
      <p:sp>
        <p:nvSpPr>
          <p:cNvPr id="21" name="TextBox 21"/>
          <p:cNvSpPr txBox="1"/>
          <p:nvPr/>
        </p:nvSpPr>
        <p:spPr>
          <a:xfrm>
            <a:off x="7056207" y="3459904"/>
            <a:ext cx="422212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Field detection using YOLO</a:t>
            </a:r>
          </a:p>
        </p:txBody>
      </p:sp>
      <p:sp>
        <p:nvSpPr>
          <p:cNvPr id="22" name="TextBox 22"/>
          <p:cNvSpPr txBox="1"/>
          <p:nvPr/>
        </p:nvSpPr>
        <p:spPr>
          <a:xfrm>
            <a:off x="12928513" y="3480735"/>
            <a:ext cx="4222120" cy="1597461"/>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Content extraction using OCR</a:t>
            </a:r>
          </a:p>
        </p:txBody>
      </p:sp>
      <p:sp>
        <p:nvSpPr>
          <p:cNvPr id="23" name="TextBox 23"/>
          <p:cNvSpPr txBox="1"/>
          <p:nvPr/>
        </p:nvSpPr>
        <p:spPr>
          <a:xfrm>
            <a:off x="1111802" y="2341753"/>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id="24" name="TextBox 24"/>
          <p:cNvSpPr txBox="1"/>
          <p:nvPr/>
        </p:nvSpPr>
        <p:spPr>
          <a:xfrm>
            <a:off x="6983762" y="2341753"/>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id="25" name="TextBox 25"/>
          <p:cNvSpPr txBox="1"/>
          <p:nvPr/>
        </p:nvSpPr>
        <p:spPr>
          <a:xfrm>
            <a:off x="12928513" y="2341753"/>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id="26" name="TextBox 26"/>
          <p:cNvSpPr txBox="1"/>
          <p:nvPr/>
        </p:nvSpPr>
        <p:spPr>
          <a:xfrm>
            <a:off x="14572223" y="7416864"/>
            <a:ext cx="3077867" cy="844986"/>
          </a:xfrm>
          <a:prstGeom prst="rect">
            <a:avLst/>
          </a:prstGeom>
        </p:spPr>
        <p:txBody>
          <a:bodyPr lIns="0" tIns="0" rIns="0" bIns="0" rtlCol="0" anchor="t">
            <a:spAutoFit/>
          </a:bodyPr>
          <a:lstStyle/>
          <a:p>
            <a:pPr algn="ctr">
              <a:lnSpc>
                <a:spcPts val="5925"/>
              </a:lnSpc>
            </a:pPr>
            <a:r>
              <a:rPr lang="en-US" sz="4232">
                <a:solidFill>
                  <a:srgbClr val="070404"/>
                </a:solidFill>
                <a:latin typeface="Rustic Printed"/>
                <a:ea typeface="Rustic Printed"/>
                <a:cs typeface="Rustic Printed"/>
                <a:sym typeface="Rustic Printed"/>
              </a:rPr>
              <a:t>Final Output</a:t>
            </a:r>
          </a:p>
        </p:txBody>
      </p:sp>
      <p:sp>
        <p:nvSpPr>
          <p:cNvPr id="27" name="TextBox 27"/>
          <p:cNvSpPr txBox="1"/>
          <p:nvPr/>
        </p:nvSpPr>
        <p:spPr>
          <a:xfrm>
            <a:off x="3539785" y="6240527"/>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id="28" name="TextBox 28"/>
          <p:cNvSpPr txBox="1"/>
          <p:nvPr/>
        </p:nvSpPr>
        <p:spPr>
          <a:xfrm>
            <a:off x="7002407" y="6240527"/>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id="29" name="TextBox 29"/>
          <p:cNvSpPr txBox="1"/>
          <p:nvPr/>
        </p:nvSpPr>
        <p:spPr>
          <a:xfrm>
            <a:off x="10509526" y="6240527"/>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id="30" name="TextBox 30"/>
          <p:cNvSpPr txBox="1"/>
          <p:nvPr/>
        </p:nvSpPr>
        <p:spPr>
          <a:xfrm>
            <a:off x="13927651" y="6240527"/>
            <a:ext cx="4367010" cy="844986"/>
          </a:xfrm>
          <a:prstGeom prst="rect">
            <a:avLst/>
          </a:prstGeom>
        </p:spPr>
        <p:txBody>
          <a:bodyPr lIns="0" tIns="0" rIns="0" bIns="0" rtlCol="0" anchor="t">
            <a:spAutoFit/>
          </a:bodyPr>
          <a:lstStyle/>
          <a:p>
            <a:pPr algn="ctr">
              <a:lnSpc>
                <a:spcPts val="5925"/>
              </a:lnSpc>
            </a:pPr>
            <a:r>
              <a:rPr lang="en-US" sz="4232">
                <a:solidFill>
                  <a:srgbClr val="FCFCFC"/>
                </a:solidFill>
                <a:latin typeface="Rustic Printed"/>
                <a:ea typeface="Rustic Printed"/>
                <a:cs typeface="Rustic Printed"/>
                <a:sym typeface="Rustic Printed"/>
              </a:rPr>
              <a:t>04</a:t>
            </a:r>
          </a:p>
        </p:txBody>
      </p:sp>
      <p:grpSp>
        <p:nvGrpSpPr>
          <p:cNvPr id="31" name="Group 31"/>
          <p:cNvGrpSpPr/>
          <p:nvPr/>
        </p:nvGrpSpPr>
        <p:grpSpPr>
          <a:xfrm rot="-1196151">
            <a:off x="14597066" y="870492"/>
            <a:ext cx="2021352" cy="2032538"/>
            <a:chOff x="0" y="0"/>
            <a:chExt cx="2695136" cy="2710051"/>
          </a:xfrm>
        </p:grpSpPr>
        <p:sp>
          <p:nvSpPr>
            <p:cNvPr id="32" name="AutoShape 32"/>
            <p:cNvSpPr/>
            <p:nvPr/>
          </p:nvSpPr>
          <p:spPr>
            <a:xfrm flipH="1">
              <a:off x="23303" y="10106"/>
              <a:ext cx="735789" cy="1696621"/>
            </a:xfrm>
            <a:prstGeom prst="line">
              <a:avLst/>
            </a:prstGeom>
            <a:ln w="50800" cap="flat">
              <a:solidFill>
                <a:srgbClr val="070404"/>
              </a:solidFill>
              <a:prstDash val="solid"/>
              <a:headEnd type="none" w="sm" len="sm"/>
              <a:tailEnd type="arrow" w="med" len="sm"/>
            </a:ln>
          </p:spPr>
          <p:txBody>
            <a:bodyPr/>
            <a:lstStyle/>
            <a:p>
              <a:endParaRPr lang="en-US"/>
            </a:p>
          </p:txBody>
        </p:sp>
        <p:sp>
          <p:nvSpPr>
            <p:cNvPr id="33" name="AutoShape 33"/>
            <p:cNvSpPr/>
            <p:nvPr/>
          </p:nvSpPr>
          <p:spPr>
            <a:xfrm flipH="1">
              <a:off x="777398" y="612599"/>
              <a:ext cx="1273880" cy="1324400"/>
            </a:xfrm>
            <a:prstGeom prst="line">
              <a:avLst/>
            </a:prstGeom>
            <a:ln w="50800" cap="flat">
              <a:solidFill>
                <a:srgbClr val="070404"/>
              </a:solidFill>
              <a:prstDash val="solid"/>
              <a:headEnd type="none" w="sm" len="sm"/>
              <a:tailEnd type="arrow" w="med" len="sm"/>
            </a:ln>
          </p:spPr>
          <p:txBody>
            <a:bodyPr/>
            <a:lstStyle/>
            <a:p>
              <a:endParaRPr lang="en-US"/>
            </a:p>
          </p:txBody>
        </p:sp>
        <p:sp>
          <p:nvSpPr>
            <p:cNvPr id="34" name="AutoShape 34"/>
            <p:cNvSpPr/>
            <p:nvPr/>
          </p:nvSpPr>
          <p:spPr>
            <a:xfrm flipH="1">
              <a:off x="1153572" y="1954607"/>
              <a:ext cx="1530599" cy="732533"/>
            </a:xfrm>
            <a:prstGeom prst="line">
              <a:avLst/>
            </a:prstGeom>
            <a:ln w="50800" cap="flat">
              <a:solidFill>
                <a:srgbClr val="070404"/>
              </a:solidFill>
              <a:prstDash val="solid"/>
              <a:headEnd type="none" w="sm" len="sm"/>
              <a:tailEnd type="arrow" w="med" len="sm"/>
            </a:ln>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54574"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Preprocessing for OCR Accuracy</a:t>
            </a:r>
          </a:p>
        </p:txBody>
      </p:sp>
      <p:sp>
        <p:nvSpPr>
          <p:cNvPr id="7" name="TextBox 7"/>
          <p:cNvSpPr txBox="1"/>
          <p:nvPr/>
        </p:nvSpPr>
        <p:spPr>
          <a:xfrm>
            <a:off x="1242250" y="2672296"/>
            <a:ext cx="15803500" cy="7018356"/>
          </a:xfrm>
          <a:prstGeom prst="rect">
            <a:avLst/>
          </a:prstGeom>
        </p:spPr>
        <p:txBody>
          <a:bodyPr lIns="0" tIns="0" rIns="0" bIns="0" rtlCol="0" anchor="t">
            <a:spAutoFit/>
          </a:bodyPr>
          <a:lstStyle/>
          <a:p>
            <a:pPr algn="just">
              <a:lnSpc>
                <a:spcPts val="4575"/>
              </a:lnSpc>
            </a:pPr>
            <a:r>
              <a:rPr lang="en-US" sz="3050" spc="183">
                <a:solidFill>
                  <a:srgbClr val="F5F5F5"/>
                </a:solidFill>
                <a:latin typeface="Canva Sans"/>
                <a:ea typeface="Canva Sans"/>
                <a:cs typeface="Canva Sans"/>
                <a:sym typeface="Canva Sans"/>
              </a:rPr>
              <a:t>Before feeding the cropped fields into the OCR model, we applied several preprocessing steps to improve accuracy:</a:t>
            </a:r>
          </a:p>
          <a:p>
            <a:pPr algn="just">
              <a:lnSpc>
                <a:spcPts val="4575"/>
              </a:lnSpc>
            </a:pPr>
            <a:endParaRPr lang="en-US" sz="3050" spc="183">
              <a:solidFill>
                <a:srgbClr val="F5F5F5"/>
              </a:solidFill>
              <a:latin typeface="Canva Sans"/>
              <a:ea typeface="Canva Sans"/>
              <a:cs typeface="Canva Sans"/>
              <a:sym typeface="Canva Sans"/>
            </a:endParaRPr>
          </a:p>
          <a:p>
            <a:pPr marL="713483" lvl="1" indent="-356742" algn="just">
              <a:lnSpc>
                <a:spcPts val="4957"/>
              </a:lnSpc>
              <a:buFont typeface="Arial"/>
              <a:buChar char="•"/>
            </a:pPr>
            <a:r>
              <a:rPr lang="en-US" sz="3304" b="1" spc="198">
                <a:solidFill>
                  <a:srgbClr val="F5F5F5"/>
                </a:solidFill>
                <a:latin typeface="Canva Sans Bold"/>
                <a:ea typeface="Canva Sans Bold"/>
                <a:cs typeface="Canva Sans Bold"/>
                <a:sym typeface="Canva Sans Bold"/>
              </a:rPr>
              <a:t>Grayscale conversion</a:t>
            </a:r>
            <a:r>
              <a:rPr lang="en-US" sz="3304" spc="198">
                <a:solidFill>
                  <a:srgbClr val="F5F5F5"/>
                </a:solidFill>
                <a:latin typeface="Canva Sans"/>
                <a:ea typeface="Canva Sans"/>
                <a:cs typeface="Canva Sans"/>
                <a:sym typeface="Canva Sans"/>
              </a:rPr>
              <a:t> to simplify the image and focus on text.</a:t>
            </a:r>
          </a:p>
          <a:p>
            <a:pPr marL="713483" lvl="1" indent="-356742" algn="just">
              <a:lnSpc>
                <a:spcPts val="4957"/>
              </a:lnSpc>
              <a:buFont typeface="Arial"/>
              <a:buChar char="•"/>
            </a:pPr>
            <a:r>
              <a:rPr lang="en-US" sz="3304" b="1" spc="198">
                <a:solidFill>
                  <a:srgbClr val="F5F5F5"/>
                </a:solidFill>
                <a:latin typeface="Canva Sans Bold"/>
                <a:ea typeface="Canva Sans Bold"/>
                <a:cs typeface="Canva Sans Bold"/>
                <a:sym typeface="Canva Sans Bold"/>
              </a:rPr>
              <a:t>Inverse thresholding</a:t>
            </a:r>
            <a:r>
              <a:rPr lang="en-US" sz="3304" spc="198">
                <a:solidFill>
                  <a:srgbClr val="F5F5F5"/>
                </a:solidFill>
                <a:latin typeface="Canva Sans"/>
                <a:ea typeface="Canva Sans"/>
                <a:cs typeface="Canva Sans"/>
                <a:sym typeface="Canva Sans"/>
              </a:rPr>
              <a:t> to enhance contrast between text and background.</a:t>
            </a:r>
          </a:p>
          <a:p>
            <a:pPr marL="713483" lvl="1" indent="-356742" algn="just">
              <a:lnSpc>
                <a:spcPts val="4957"/>
              </a:lnSpc>
              <a:buFont typeface="Arial"/>
              <a:buChar char="•"/>
            </a:pPr>
            <a:r>
              <a:rPr lang="en-US" sz="3304" b="1" spc="198">
                <a:solidFill>
                  <a:srgbClr val="F5F5F5"/>
                </a:solidFill>
                <a:latin typeface="Canva Sans Bold"/>
                <a:ea typeface="Canva Sans Bold"/>
                <a:cs typeface="Canva Sans Bold"/>
                <a:sym typeface="Canva Sans Bold"/>
              </a:rPr>
              <a:t>Resizing</a:t>
            </a:r>
            <a:r>
              <a:rPr lang="en-US" sz="3304" spc="198">
                <a:solidFill>
                  <a:srgbClr val="F5F5F5"/>
                </a:solidFill>
                <a:latin typeface="Canva Sans"/>
                <a:ea typeface="Canva Sans"/>
                <a:cs typeface="Canva Sans"/>
                <a:sym typeface="Canva Sans"/>
              </a:rPr>
              <a:t> the image to make small text more readable for OCR.</a:t>
            </a:r>
          </a:p>
          <a:p>
            <a:pPr marL="713483" lvl="1" indent="-356742" algn="just">
              <a:lnSpc>
                <a:spcPts val="4957"/>
              </a:lnSpc>
              <a:buFont typeface="Arial"/>
              <a:buChar char="•"/>
            </a:pPr>
            <a:r>
              <a:rPr lang="en-US" sz="3304" b="1" spc="198">
                <a:solidFill>
                  <a:srgbClr val="F5F5F5"/>
                </a:solidFill>
                <a:latin typeface="Canva Sans Bold"/>
                <a:ea typeface="Canva Sans Bold"/>
                <a:cs typeface="Canva Sans Bold"/>
                <a:sym typeface="Canva Sans Bold"/>
              </a:rPr>
              <a:t>Noise reduction</a:t>
            </a:r>
            <a:r>
              <a:rPr lang="en-US" sz="3304" spc="198">
                <a:solidFill>
                  <a:srgbClr val="F5F5F5"/>
                </a:solidFill>
                <a:latin typeface="Canva Sans"/>
                <a:ea typeface="Canva Sans"/>
                <a:cs typeface="Canva Sans"/>
                <a:sym typeface="Canva Sans"/>
              </a:rPr>
              <a:t> by simplifying the image structure.</a:t>
            </a:r>
          </a:p>
          <a:p>
            <a:pPr algn="just">
              <a:lnSpc>
                <a:spcPts val="4575"/>
              </a:lnSpc>
            </a:pPr>
            <a:endParaRPr lang="en-US" sz="3304" spc="198">
              <a:solidFill>
                <a:srgbClr val="F5F5F5"/>
              </a:solidFill>
              <a:latin typeface="Canva Sans"/>
              <a:ea typeface="Canva Sans"/>
              <a:cs typeface="Canva Sans"/>
              <a:sym typeface="Canva Sans"/>
            </a:endParaRPr>
          </a:p>
          <a:p>
            <a:pPr algn="just">
              <a:lnSpc>
                <a:spcPts val="4575"/>
              </a:lnSpc>
            </a:pPr>
            <a:r>
              <a:rPr lang="en-US" sz="3050" spc="183">
                <a:solidFill>
                  <a:srgbClr val="F5F5F5"/>
                </a:solidFill>
                <a:latin typeface="Canva Sans"/>
                <a:ea typeface="Canva Sans"/>
                <a:cs typeface="Canva Sans"/>
                <a:sym typeface="Canva Sans"/>
              </a:rPr>
              <a:t>These steps significantly improve OCR performance and ensure the extracted data is clean and usable.</a:t>
            </a:r>
          </a:p>
          <a:p>
            <a:pPr algn="just">
              <a:lnSpc>
                <a:spcPts val="3320"/>
              </a:lnSpc>
            </a:pPr>
            <a:endParaRPr lang="en-US" sz="3050" spc="183">
              <a:solidFill>
                <a:srgbClr val="F5F5F5"/>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1792970"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PROBLEM DEFINITION</a:t>
            </a:r>
          </a:p>
        </p:txBody>
      </p:sp>
      <p:sp>
        <p:nvSpPr>
          <p:cNvPr id="7" name="TextBox 7"/>
          <p:cNvSpPr txBox="1"/>
          <p:nvPr/>
        </p:nvSpPr>
        <p:spPr>
          <a:xfrm>
            <a:off x="1838739" y="3590925"/>
            <a:ext cx="14610522" cy="3067050"/>
          </a:xfrm>
          <a:prstGeom prst="rect">
            <a:avLst/>
          </a:prstGeom>
        </p:spPr>
        <p:txBody>
          <a:bodyPr lIns="0" tIns="0" rIns="0" bIns="0" rtlCol="0" anchor="t">
            <a:spAutoFit/>
          </a:bodyPr>
          <a:lstStyle/>
          <a:p>
            <a:pPr algn="ctr">
              <a:lnSpc>
                <a:spcPts val="4050"/>
              </a:lnSpc>
            </a:pPr>
            <a:r>
              <a:rPr lang="en-US" sz="3000" b="1" spc="179" dirty="0">
                <a:solidFill>
                  <a:srgbClr val="FFFFFF"/>
                </a:solidFill>
                <a:latin typeface="Canva Sans Medium"/>
                <a:ea typeface="Canva Sans Medium"/>
                <a:cs typeface="Canva Sans Medium"/>
                <a:sym typeface="Canva Sans Medium"/>
              </a:rPr>
              <a:t>Current voting systems face various security and transparency issues, including fraud, manipulation, and lack of trust from the public. Traditional systems make it challenging to securely identify voters while keeping their identities private. These vulnerabilities highlight the need for a reliable, decentralized solution to ensure vote integrity, transparency, and user privacy.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515515" y="2272242"/>
            <a:ext cx="11256970" cy="2010081"/>
          </a:xfrm>
          <a:custGeom>
            <a:avLst/>
            <a:gdLst/>
            <a:ahLst/>
            <a:cxnLst/>
            <a:rect l="l" t="t" r="r" b="b"/>
            <a:pathLst>
              <a:path w="11256970" h="2010081">
                <a:moveTo>
                  <a:pt x="0" y="0"/>
                </a:moveTo>
                <a:lnTo>
                  <a:pt x="11256970" y="0"/>
                </a:lnTo>
                <a:lnTo>
                  <a:pt x="11256970" y="2010081"/>
                </a:lnTo>
                <a:lnTo>
                  <a:pt x="0" y="2010081"/>
                </a:lnTo>
                <a:lnTo>
                  <a:pt x="0" y="0"/>
                </a:lnTo>
                <a:close/>
              </a:path>
            </a:pathLst>
          </a:custGeom>
          <a:blipFill>
            <a:blip r:embed="rId3"/>
            <a:stretch>
              <a:fillRect t="-18164"/>
            </a:stretch>
          </a:blipFill>
        </p:spPr>
        <p:txBody>
          <a:bodyPr/>
          <a:lstStyle/>
          <a:p>
            <a:endParaRPr lang="en-US"/>
          </a:p>
        </p:txBody>
      </p:sp>
      <p:sp>
        <p:nvSpPr>
          <p:cNvPr id="7" name="Freeform 7"/>
          <p:cNvSpPr/>
          <p:nvPr/>
        </p:nvSpPr>
        <p:spPr>
          <a:xfrm>
            <a:off x="3515515" y="4510923"/>
            <a:ext cx="11256970" cy="2781888"/>
          </a:xfrm>
          <a:custGeom>
            <a:avLst/>
            <a:gdLst/>
            <a:ahLst/>
            <a:cxnLst/>
            <a:rect l="l" t="t" r="r" b="b"/>
            <a:pathLst>
              <a:path w="11256970" h="2781888">
                <a:moveTo>
                  <a:pt x="0" y="0"/>
                </a:moveTo>
                <a:lnTo>
                  <a:pt x="11256970" y="0"/>
                </a:lnTo>
                <a:lnTo>
                  <a:pt x="11256970" y="2781888"/>
                </a:lnTo>
                <a:lnTo>
                  <a:pt x="0" y="2781888"/>
                </a:lnTo>
                <a:lnTo>
                  <a:pt x="0" y="0"/>
                </a:lnTo>
                <a:close/>
              </a:path>
            </a:pathLst>
          </a:custGeom>
          <a:blipFill>
            <a:blip r:embed="rId4"/>
            <a:stretch>
              <a:fillRect t="-13240"/>
            </a:stretch>
          </a:blipFill>
        </p:spPr>
        <p:txBody>
          <a:bodyPr/>
          <a:lstStyle/>
          <a:p>
            <a:endParaRPr lang="en-US"/>
          </a:p>
        </p:txBody>
      </p:sp>
      <p:sp>
        <p:nvSpPr>
          <p:cNvPr id="8" name="Freeform 8"/>
          <p:cNvSpPr/>
          <p:nvPr/>
        </p:nvSpPr>
        <p:spPr>
          <a:xfrm>
            <a:off x="3515515" y="7521411"/>
            <a:ext cx="11256970" cy="1977307"/>
          </a:xfrm>
          <a:custGeom>
            <a:avLst/>
            <a:gdLst/>
            <a:ahLst/>
            <a:cxnLst/>
            <a:rect l="l" t="t" r="r" b="b"/>
            <a:pathLst>
              <a:path w="11256970" h="1977307">
                <a:moveTo>
                  <a:pt x="0" y="0"/>
                </a:moveTo>
                <a:lnTo>
                  <a:pt x="11256970" y="0"/>
                </a:lnTo>
                <a:lnTo>
                  <a:pt x="11256970" y="1977307"/>
                </a:lnTo>
                <a:lnTo>
                  <a:pt x="0" y="1977307"/>
                </a:lnTo>
                <a:lnTo>
                  <a:pt x="0" y="0"/>
                </a:lnTo>
                <a:close/>
              </a:path>
            </a:pathLst>
          </a:custGeom>
          <a:blipFill>
            <a:blip r:embed="rId5"/>
            <a:stretch>
              <a:fillRect t="-18786"/>
            </a:stretch>
          </a:blipFill>
        </p:spPr>
        <p:txBody>
          <a:bodyPr/>
          <a:lstStyle/>
          <a:p>
            <a:endParaRPr lang="en-US"/>
          </a:p>
        </p:txBody>
      </p:sp>
      <p:sp>
        <p:nvSpPr>
          <p:cNvPr id="9" name="TextBox 9"/>
          <p:cNvSpPr txBox="1"/>
          <p:nvPr/>
        </p:nvSpPr>
        <p:spPr>
          <a:xfrm>
            <a:off x="1259935" y="1014455"/>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Preprocessing for OCR Accuracy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54574"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Post-Processing for OCR Accuracy</a:t>
            </a:r>
          </a:p>
        </p:txBody>
      </p:sp>
      <p:sp>
        <p:nvSpPr>
          <p:cNvPr id="7" name="TextBox 7"/>
          <p:cNvSpPr txBox="1"/>
          <p:nvPr/>
        </p:nvSpPr>
        <p:spPr>
          <a:xfrm>
            <a:off x="1028700" y="2931888"/>
            <a:ext cx="16437810" cy="6396084"/>
          </a:xfrm>
          <a:prstGeom prst="rect">
            <a:avLst/>
          </a:prstGeom>
        </p:spPr>
        <p:txBody>
          <a:bodyPr lIns="0" tIns="0" rIns="0" bIns="0" rtlCol="0" anchor="t">
            <a:spAutoFit/>
          </a:bodyPr>
          <a:lstStyle/>
          <a:p>
            <a:pPr algn="just">
              <a:lnSpc>
                <a:spcPts val="4092"/>
              </a:lnSpc>
              <a:spcBef>
                <a:spcPct val="0"/>
              </a:spcBef>
            </a:pPr>
            <a:r>
              <a:rPr lang="en-US" sz="3031" spc="172">
                <a:solidFill>
                  <a:srgbClr val="F5F5F5"/>
                </a:solidFill>
                <a:latin typeface="Canva Sans"/>
                <a:ea typeface="Canva Sans"/>
                <a:cs typeface="Canva Sans"/>
                <a:sym typeface="Canva Sans"/>
              </a:rPr>
              <a:t> We applied custom post-processing techniques to improve text extraction quality:</a:t>
            </a:r>
          </a:p>
          <a:p>
            <a:pPr algn="just">
              <a:lnSpc>
                <a:spcPts val="4637"/>
              </a:lnSpc>
            </a:pPr>
            <a:endParaRPr lang="en-US" sz="3031" spc="172">
              <a:solidFill>
                <a:srgbClr val="F5F5F5"/>
              </a:solidFill>
              <a:latin typeface="Canva Sans"/>
              <a:ea typeface="Canva Sans"/>
              <a:cs typeface="Canva Sans"/>
              <a:sym typeface="Canva Sans"/>
            </a:endParaRPr>
          </a:p>
          <a:p>
            <a:pPr marL="654457" lvl="1" indent="-327229" algn="just">
              <a:lnSpc>
                <a:spcPts val="4637"/>
              </a:lnSpc>
              <a:buFont typeface="Arial"/>
              <a:buChar char="•"/>
            </a:pPr>
            <a:r>
              <a:rPr lang="en-US" sz="3031" spc="172">
                <a:solidFill>
                  <a:srgbClr val="F5F5F5"/>
                </a:solidFill>
                <a:latin typeface="Canva Sans"/>
                <a:ea typeface="Canva Sans"/>
                <a:cs typeface="Canva Sans"/>
                <a:sym typeface="Canva Sans"/>
              </a:rPr>
              <a:t>Converted Arabic digits to English</a:t>
            </a:r>
          </a:p>
          <a:p>
            <a:pPr marL="654457" lvl="1" indent="-327229" algn="just">
              <a:lnSpc>
                <a:spcPts val="4637"/>
              </a:lnSpc>
              <a:buFont typeface="Arial"/>
              <a:buChar char="•"/>
            </a:pPr>
            <a:r>
              <a:rPr lang="en-US" sz="3031" spc="172">
                <a:solidFill>
                  <a:srgbClr val="F5F5F5"/>
                </a:solidFill>
                <a:latin typeface="Canva Sans"/>
                <a:ea typeface="Canva Sans"/>
                <a:cs typeface="Canva Sans"/>
                <a:sym typeface="Canva Sans"/>
              </a:rPr>
              <a:t>Extracted clean numeric values (e.g., NID, dates)</a:t>
            </a:r>
          </a:p>
          <a:p>
            <a:pPr marL="654457" lvl="1" indent="-327229" algn="just">
              <a:lnSpc>
                <a:spcPts val="4637"/>
              </a:lnSpc>
              <a:buFont typeface="Arial"/>
              <a:buChar char="•"/>
            </a:pPr>
            <a:r>
              <a:rPr lang="en-US" sz="3031" spc="172">
                <a:solidFill>
                  <a:srgbClr val="F5F5F5"/>
                </a:solidFill>
                <a:latin typeface="Canva Sans"/>
                <a:ea typeface="Canva Sans"/>
                <a:cs typeface="Canva Sans"/>
                <a:sym typeface="Canva Sans"/>
              </a:rPr>
              <a:t>Removed unwanted symbols and spaces</a:t>
            </a:r>
          </a:p>
          <a:p>
            <a:pPr marL="654457" lvl="1" indent="-327229" algn="just">
              <a:lnSpc>
                <a:spcPts val="4637"/>
              </a:lnSpc>
              <a:buFont typeface="Arial"/>
              <a:buChar char="•"/>
            </a:pPr>
            <a:r>
              <a:rPr lang="en-US" sz="3031" spc="172">
                <a:solidFill>
                  <a:srgbClr val="F5F5F5"/>
                </a:solidFill>
                <a:latin typeface="Canva Sans"/>
                <a:ea typeface="Canva Sans"/>
                <a:cs typeface="Canva Sans"/>
                <a:sym typeface="Canva Sans"/>
              </a:rPr>
              <a:t>Fixed OCR errors like slashes misread as "1"</a:t>
            </a:r>
          </a:p>
          <a:p>
            <a:pPr algn="just">
              <a:lnSpc>
                <a:spcPts val="4092"/>
              </a:lnSpc>
              <a:spcBef>
                <a:spcPct val="0"/>
              </a:spcBef>
            </a:pPr>
            <a:endParaRPr lang="en-US" sz="3031" spc="172">
              <a:solidFill>
                <a:srgbClr val="F5F5F5"/>
              </a:solidFill>
              <a:latin typeface="Canva Sans"/>
              <a:ea typeface="Canva Sans"/>
              <a:cs typeface="Canva Sans"/>
              <a:sym typeface="Canva Sans"/>
            </a:endParaRPr>
          </a:p>
          <a:p>
            <a:pPr algn="just">
              <a:lnSpc>
                <a:spcPts val="4092"/>
              </a:lnSpc>
              <a:spcBef>
                <a:spcPct val="0"/>
              </a:spcBef>
            </a:pPr>
            <a:endParaRPr lang="en-US" sz="3031" spc="172">
              <a:solidFill>
                <a:srgbClr val="F5F5F5"/>
              </a:solidFill>
              <a:latin typeface="Canva Sans"/>
              <a:ea typeface="Canva Sans"/>
              <a:cs typeface="Canva Sans"/>
              <a:sym typeface="Canva Sans"/>
            </a:endParaRPr>
          </a:p>
          <a:p>
            <a:pPr algn="just">
              <a:lnSpc>
                <a:spcPts val="4092"/>
              </a:lnSpc>
              <a:spcBef>
                <a:spcPct val="0"/>
              </a:spcBef>
            </a:pPr>
            <a:r>
              <a:rPr lang="en-US" sz="3031" spc="172">
                <a:solidFill>
                  <a:srgbClr val="F5F5F5"/>
                </a:solidFill>
                <a:latin typeface="Canva Sans"/>
                <a:ea typeface="Canva Sans"/>
                <a:cs typeface="Canva Sans"/>
                <a:sym typeface="Canva Sans"/>
              </a:rPr>
              <a:t>This approach helps us accurately extract numeric fields for use in our e-voting system.</a:t>
            </a:r>
          </a:p>
          <a:p>
            <a:pPr algn="just">
              <a:lnSpc>
                <a:spcPts val="3326"/>
              </a:lnSpc>
              <a:spcBef>
                <a:spcPct val="0"/>
              </a:spcBef>
            </a:pPr>
            <a:endParaRPr lang="en-US" sz="3031" spc="172">
              <a:solidFill>
                <a:srgbClr val="F5F5F5"/>
              </a:solidFill>
              <a:latin typeface="Canva Sans"/>
              <a:ea typeface="Canva Sans"/>
              <a:cs typeface="Canva Sans"/>
              <a:sym typeface="Canva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872814" y="1028700"/>
            <a:ext cx="8132501" cy="8132501"/>
          </a:xfrm>
          <a:custGeom>
            <a:avLst/>
            <a:gdLst/>
            <a:ahLst/>
            <a:cxnLst/>
            <a:rect l="l" t="t" r="r" b="b"/>
            <a:pathLst>
              <a:path w="8132501" h="8132501">
                <a:moveTo>
                  <a:pt x="0" y="0"/>
                </a:moveTo>
                <a:lnTo>
                  <a:pt x="8132501" y="0"/>
                </a:lnTo>
                <a:lnTo>
                  <a:pt x="8132501" y="8132501"/>
                </a:lnTo>
                <a:lnTo>
                  <a:pt x="0" y="813250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452371" y="3443821"/>
            <a:ext cx="6455501" cy="3888604"/>
          </a:xfrm>
          <a:prstGeom prst="rect">
            <a:avLst/>
          </a:prstGeom>
        </p:spPr>
        <p:txBody>
          <a:bodyPr lIns="0" tIns="0" rIns="0" bIns="0" rtlCol="0" anchor="t">
            <a:spAutoFit/>
          </a:bodyPr>
          <a:lstStyle/>
          <a:p>
            <a:pPr algn="ctr">
              <a:lnSpc>
                <a:spcPts val="14437"/>
              </a:lnSpc>
            </a:pPr>
            <a:r>
              <a:rPr lang="en-US" sz="18047" b="1" i="1" spc="-270">
                <a:solidFill>
                  <a:srgbClr val="FAFAFA"/>
                </a:solidFill>
                <a:latin typeface="Gotham Condensed Bold Italics"/>
                <a:ea typeface="Gotham Condensed Bold Italics"/>
                <a:cs typeface="Gotham Condensed Bold Italics"/>
                <a:sym typeface="Gotham Condensed Bold Italics"/>
              </a:rPr>
              <a:t>FINAL </a:t>
            </a:r>
          </a:p>
          <a:p>
            <a:pPr algn="ctr">
              <a:lnSpc>
                <a:spcPts val="14437"/>
              </a:lnSpc>
            </a:pPr>
            <a:r>
              <a:rPr lang="en-US" sz="18047" b="1" i="1" spc="-270">
                <a:solidFill>
                  <a:srgbClr val="FAFAFA"/>
                </a:solidFill>
                <a:latin typeface="Gotham Condensed Bold Italics"/>
                <a:ea typeface="Gotham Condensed Bold Italics"/>
                <a:cs typeface="Gotham Condensed Bold Italics"/>
                <a:sym typeface="Gotham Condensed Bold Italics"/>
              </a:rPr>
              <a:t>RESULTS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289218" y="2743835"/>
            <a:ext cx="8970082" cy="6005394"/>
          </a:xfrm>
          <a:custGeom>
            <a:avLst/>
            <a:gdLst/>
            <a:ahLst/>
            <a:cxnLst/>
            <a:rect l="l" t="t" r="r" b="b"/>
            <a:pathLst>
              <a:path w="8970082" h="6005394">
                <a:moveTo>
                  <a:pt x="0" y="0"/>
                </a:moveTo>
                <a:lnTo>
                  <a:pt x="8970082" y="0"/>
                </a:lnTo>
                <a:lnTo>
                  <a:pt x="8970082" y="6005394"/>
                </a:lnTo>
                <a:lnTo>
                  <a:pt x="0" y="600539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284788" y="1173227"/>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OCR Final Results</a:t>
            </a:r>
          </a:p>
        </p:txBody>
      </p:sp>
      <p:sp>
        <p:nvSpPr>
          <p:cNvPr id="8" name="TextBox 8"/>
          <p:cNvSpPr txBox="1"/>
          <p:nvPr/>
        </p:nvSpPr>
        <p:spPr>
          <a:xfrm>
            <a:off x="1398486" y="2394049"/>
            <a:ext cx="6890732" cy="6985635"/>
          </a:xfrm>
          <a:prstGeom prst="rect">
            <a:avLst/>
          </a:prstGeom>
        </p:spPr>
        <p:txBody>
          <a:bodyPr lIns="0" tIns="0" rIns="0" bIns="0" rtlCol="0" anchor="t">
            <a:spAutoFit/>
          </a:bodyPr>
          <a:lstStyle/>
          <a:p>
            <a:pPr algn="l">
              <a:lnSpc>
                <a:spcPts val="5099"/>
              </a:lnSpc>
            </a:pPr>
            <a:r>
              <a:rPr lang="en-US" sz="3399">
                <a:solidFill>
                  <a:srgbClr val="FCFCFC"/>
                </a:solidFill>
                <a:latin typeface="Canva Sans"/>
                <a:ea typeface="Canva Sans"/>
                <a:cs typeface="Canva Sans"/>
                <a:sym typeface="Canva Sans"/>
              </a:rPr>
              <a:t>This table is generated automatically after running the full pipeline on a batch of ID images. </a:t>
            </a:r>
          </a:p>
          <a:p>
            <a:pPr algn="l">
              <a:lnSpc>
                <a:spcPts val="5099"/>
              </a:lnSpc>
            </a:pPr>
            <a:r>
              <a:rPr lang="en-US" sz="3399">
                <a:solidFill>
                  <a:srgbClr val="FCFCFC"/>
                </a:solidFill>
                <a:latin typeface="Canva Sans"/>
                <a:ea typeface="Canva Sans"/>
                <a:cs typeface="Canva Sans"/>
                <a:sym typeface="Canva Sans"/>
              </a:rPr>
              <a:t>Each field is detected, cropped, preprocessed, and passed through OCR. </a:t>
            </a:r>
          </a:p>
          <a:p>
            <a:pPr algn="l">
              <a:lnSpc>
                <a:spcPts val="5099"/>
              </a:lnSpc>
            </a:pPr>
            <a:r>
              <a:rPr lang="en-US" sz="3399">
                <a:solidFill>
                  <a:srgbClr val="FCFCFC"/>
                </a:solidFill>
                <a:latin typeface="Canva Sans"/>
                <a:ea typeface="Canva Sans"/>
                <a:cs typeface="Canva Sans"/>
                <a:sym typeface="Canva Sans"/>
              </a:rPr>
              <a:t>The result is then </a:t>
            </a:r>
            <a:r>
              <a:rPr lang="en-US" sz="3399" b="1">
                <a:solidFill>
                  <a:srgbClr val="FCFCFC"/>
                </a:solidFill>
                <a:latin typeface="Canva Sans Bold"/>
                <a:ea typeface="Canva Sans Bold"/>
                <a:cs typeface="Canva Sans Bold"/>
                <a:sym typeface="Canva Sans Bold"/>
              </a:rPr>
              <a:t>cleaned and normalized</a:t>
            </a:r>
            <a:r>
              <a:rPr lang="en-US" sz="3399">
                <a:solidFill>
                  <a:srgbClr val="FCFCFC"/>
                </a:solidFill>
                <a:latin typeface="Canva Sans"/>
                <a:ea typeface="Canva Sans"/>
                <a:cs typeface="Canva Sans"/>
                <a:sym typeface="Canva Sans"/>
              </a:rPr>
              <a:t> to ensure it’s accurate and consistent then </a:t>
            </a:r>
            <a:r>
              <a:rPr lang="en-US" sz="3399" b="1">
                <a:solidFill>
                  <a:srgbClr val="FCFCFC"/>
                </a:solidFill>
                <a:latin typeface="Canva Sans Bold"/>
                <a:ea typeface="Canva Sans Bold"/>
                <a:cs typeface="Canva Sans Bold"/>
                <a:sym typeface="Canva Sans Bold"/>
              </a:rPr>
              <a:t>saved as CSV file.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329154"/>
            <a:ext cx="13269288" cy="1026795"/>
          </a:xfrm>
          <a:prstGeom prst="rect">
            <a:avLst/>
          </a:prstGeom>
        </p:spPr>
        <p:txBody>
          <a:bodyPr lIns="0" tIns="0" rIns="0" bIns="0" rtlCol="0" anchor="t">
            <a:spAutoFit/>
          </a:bodyPr>
          <a:lstStyle/>
          <a:p>
            <a:pPr marL="0" lvl="0" indent="0" algn="l">
              <a:lnSpc>
                <a:spcPts val="6240"/>
              </a:lnSpc>
            </a:pPr>
            <a:r>
              <a:rPr lang="en-US" sz="6500">
                <a:solidFill>
                  <a:srgbClr val="F5F5F5"/>
                </a:solidFill>
                <a:latin typeface="Rustic Printed"/>
                <a:ea typeface="Rustic Printed"/>
                <a:cs typeface="Rustic Printed"/>
                <a:sym typeface="Rustic Printed"/>
              </a:rPr>
              <a:t> Focused Extraction: Why Only NID?</a:t>
            </a:r>
          </a:p>
        </p:txBody>
      </p:sp>
      <p:sp>
        <p:nvSpPr>
          <p:cNvPr id="7" name="TextBox 7"/>
          <p:cNvSpPr txBox="1"/>
          <p:nvPr/>
        </p:nvSpPr>
        <p:spPr>
          <a:xfrm>
            <a:off x="1028700" y="2681821"/>
            <a:ext cx="16065623" cy="6686804"/>
          </a:xfrm>
          <a:prstGeom prst="rect">
            <a:avLst/>
          </a:prstGeom>
        </p:spPr>
        <p:txBody>
          <a:bodyPr lIns="0" tIns="0" rIns="0" bIns="0" rtlCol="0" anchor="t">
            <a:spAutoFit/>
          </a:bodyPr>
          <a:lstStyle/>
          <a:p>
            <a:pPr marL="734059" lvl="1" indent="-367030" algn="l">
              <a:lnSpc>
                <a:spcPts val="4827"/>
              </a:lnSpc>
              <a:buFont typeface="Arial"/>
              <a:buChar char="•"/>
            </a:pPr>
            <a:r>
              <a:rPr lang="en-US" sz="3399">
                <a:solidFill>
                  <a:srgbClr val="FCFCFC"/>
                </a:solidFill>
                <a:latin typeface="Canva Sans"/>
                <a:ea typeface="Canva Sans"/>
                <a:cs typeface="Canva Sans"/>
                <a:sym typeface="Canva Sans"/>
              </a:rPr>
              <a:t>Our OCR model was initially built to extract</a:t>
            </a:r>
            <a:r>
              <a:rPr lang="en-US" sz="3399" b="1">
                <a:solidFill>
                  <a:srgbClr val="FCFCFC"/>
                </a:solidFill>
                <a:latin typeface="Canva Sans Bold"/>
                <a:ea typeface="Canva Sans Bold"/>
                <a:cs typeface="Canva Sans Bold"/>
                <a:sym typeface="Canva Sans Bold"/>
              </a:rPr>
              <a:t> all key fields</a:t>
            </a:r>
            <a:r>
              <a:rPr lang="en-US" sz="3399">
                <a:solidFill>
                  <a:srgbClr val="FCFCFC"/>
                </a:solidFill>
                <a:latin typeface="Canva Sans"/>
                <a:ea typeface="Canva Sans"/>
                <a:cs typeface="Canva Sans"/>
                <a:sym typeface="Canva Sans"/>
              </a:rPr>
              <a:t> from Egyptian ID cards: Name, Date of Birth, Gender, Job, and the National ID Number (NID).</a:t>
            </a:r>
          </a:p>
          <a:p>
            <a:pPr marL="734059" lvl="1" indent="-367030" algn="l">
              <a:lnSpc>
                <a:spcPts val="4827"/>
              </a:lnSpc>
              <a:buFont typeface="Arial"/>
              <a:buChar char="•"/>
            </a:pPr>
            <a:r>
              <a:rPr lang="en-US" sz="3399">
                <a:solidFill>
                  <a:srgbClr val="FCFCFC"/>
                </a:solidFill>
                <a:latin typeface="Canva Sans"/>
                <a:ea typeface="Canva Sans"/>
                <a:cs typeface="Canva Sans"/>
                <a:sym typeface="Canva Sans"/>
              </a:rPr>
              <a:t>After testing the full extraction pipeline, we decided to </a:t>
            </a:r>
            <a:r>
              <a:rPr lang="en-US" sz="3399" b="1">
                <a:solidFill>
                  <a:srgbClr val="FCFCFC"/>
                </a:solidFill>
                <a:latin typeface="Canva Sans Bold"/>
                <a:ea typeface="Canva Sans Bold"/>
                <a:cs typeface="Canva Sans Bold"/>
                <a:sym typeface="Canva Sans Bold"/>
              </a:rPr>
              <a:t>focus solely on the NID</a:t>
            </a:r>
            <a:r>
              <a:rPr lang="en-US" sz="3399">
                <a:solidFill>
                  <a:srgbClr val="FCFCFC"/>
                </a:solidFill>
                <a:latin typeface="Canva Sans"/>
                <a:ea typeface="Canva Sans"/>
                <a:cs typeface="Canva Sans"/>
                <a:sym typeface="Canva Sans"/>
              </a:rPr>
              <a:t> for the next stages of development.</a:t>
            </a:r>
          </a:p>
          <a:p>
            <a:pPr marL="734059" lvl="1" indent="-367030" algn="l">
              <a:lnSpc>
                <a:spcPts val="4827"/>
              </a:lnSpc>
              <a:buFont typeface="Arial"/>
              <a:buChar char="•"/>
            </a:pPr>
            <a:r>
              <a:rPr lang="en-US" sz="3399">
                <a:solidFill>
                  <a:srgbClr val="FCFCFC"/>
                </a:solidFill>
                <a:latin typeface="Canva Sans"/>
                <a:ea typeface="Canva Sans"/>
                <a:cs typeface="Canva Sans"/>
                <a:sym typeface="Canva Sans"/>
              </a:rPr>
              <a:t>The NID is a </a:t>
            </a:r>
            <a:r>
              <a:rPr lang="en-US" sz="3399" b="1">
                <a:solidFill>
                  <a:srgbClr val="FCFCFC"/>
                </a:solidFill>
                <a:latin typeface="Canva Sans Bold"/>
                <a:ea typeface="Canva Sans Bold"/>
                <a:cs typeface="Canva Sans Bold"/>
                <a:sym typeface="Canva Sans Bold"/>
              </a:rPr>
              <a:t>unique and official identifier</a:t>
            </a:r>
            <a:r>
              <a:rPr lang="en-US" sz="3399">
                <a:solidFill>
                  <a:srgbClr val="FCFCFC"/>
                </a:solidFill>
                <a:latin typeface="Canva Sans"/>
                <a:ea typeface="Canva Sans"/>
                <a:cs typeface="Canva Sans"/>
                <a:sym typeface="Canva Sans"/>
              </a:rPr>
              <a:t> used for identity verification and is essential for secure voter linking in the blockchain.</a:t>
            </a:r>
          </a:p>
          <a:p>
            <a:pPr marL="734059" lvl="1" indent="-367030" algn="l">
              <a:lnSpc>
                <a:spcPts val="4827"/>
              </a:lnSpc>
              <a:buFont typeface="Arial"/>
              <a:buChar char="•"/>
            </a:pPr>
            <a:r>
              <a:rPr lang="en-US" sz="3399">
                <a:solidFill>
                  <a:srgbClr val="FCFCFC"/>
                </a:solidFill>
                <a:latin typeface="Canva Sans"/>
                <a:ea typeface="Canva Sans"/>
                <a:cs typeface="Canva Sans"/>
                <a:sym typeface="Canva Sans"/>
              </a:rPr>
              <a:t>This focus allowed us to improve OCR accuracy, simplify postprocessing, and ensure a cleaner integration with the blockchain voting system.</a:t>
            </a:r>
          </a:p>
          <a:p>
            <a:pPr marL="734059" lvl="1" indent="-367030" algn="l">
              <a:lnSpc>
                <a:spcPts val="4827"/>
              </a:lnSpc>
              <a:buFont typeface="Arial"/>
              <a:buChar char="•"/>
            </a:pPr>
            <a:r>
              <a:rPr lang="en-US" sz="3399">
                <a:solidFill>
                  <a:srgbClr val="FCFCFC"/>
                </a:solidFill>
                <a:latin typeface="Canva Sans"/>
                <a:ea typeface="Canva Sans"/>
                <a:cs typeface="Canva Sans"/>
                <a:sym typeface="Canva Sans"/>
              </a:rPr>
              <a:t>By targeting only the NID, we optimized both performance and security in the overall e-voting workflow.</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07</a:t>
              </a:r>
            </a:p>
          </p:txBody>
        </p:sp>
      </p:grpSp>
      <p:sp>
        <p:nvSpPr>
          <p:cNvPr id="7" name="TextBox 7"/>
          <p:cNvSpPr txBox="1"/>
          <p:nvPr/>
        </p:nvSpPr>
        <p:spPr>
          <a:xfrm>
            <a:off x="1304118" y="4468767"/>
            <a:ext cx="8435223" cy="40100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FAKE ID</a:t>
            </a:r>
          </a:p>
          <a:p>
            <a:pPr marL="0" lvl="0" indent="0" algn="l">
              <a:lnSpc>
                <a:spcPts val="9600"/>
              </a:lnSpc>
            </a:pPr>
            <a:r>
              <a:rPr lang="en-US" sz="10000" spc="-600">
                <a:solidFill>
                  <a:srgbClr val="0B4E7C"/>
                </a:solidFill>
                <a:latin typeface="Rustic Printed"/>
                <a:ea typeface="Rustic Printed"/>
                <a:cs typeface="Rustic Printed"/>
                <a:sym typeface="Rustic Printed"/>
              </a:rPr>
              <a:t>DETECTION</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ID CARD VERIFICATION MODEL</a:t>
            </a:r>
          </a:p>
        </p:txBody>
      </p:sp>
      <p:sp>
        <p:nvSpPr>
          <p:cNvPr id="7" name="TextBox 7"/>
          <p:cNvSpPr txBox="1"/>
          <p:nvPr/>
        </p:nvSpPr>
        <p:spPr>
          <a:xfrm>
            <a:off x="1838739" y="2710396"/>
            <a:ext cx="15601499" cy="4755404"/>
          </a:xfrm>
          <a:prstGeom prst="rect">
            <a:avLst/>
          </a:prstGeom>
        </p:spPr>
        <p:txBody>
          <a:bodyPr lIns="0" tIns="0" rIns="0" bIns="0" rtlCol="0" anchor="t">
            <a:spAutoFit/>
          </a:bodyPr>
          <a:lstStyle/>
          <a:p>
            <a:pPr marL="643381" lvl="1" indent="-321691" algn="l">
              <a:lnSpc>
                <a:spcPts val="4022"/>
              </a:lnSpc>
              <a:buFont typeface="Arial"/>
              <a:buChar char="•"/>
            </a:pPr>
            <a:r>
              <a:rPr lang="en-US" sz="2979" b="1" spc="178" dirty="0">
                <a:solidFill>
                  <a:srgbClr val="FFFFFF"/>
                </a:solidFill>
                <a:latin typeface="Canva Sans Bold"/>
                <a:ea typeface="Canva Sans Bold"/>
                <a:cs typeface="Canva Sans Bold"/>
                <a:sym typeface="Canva Sans Bold"/>
              </a:rPr>
              <a:t>Purpose:</a:t>
            </a:r>
          </a:p>
          <a:p>
            <a:pPr algn="l">
              <a:lnSpc>
                <a:spcPts val="3698"/>
              </a:lnSpc>
            </a:pPr>
            <a:endParaRPr lang="en-US" sz="2979" b="1" spc="178" dirty="0">
              <a:solidFill>
                <a:srgbClr val="FFFFFF"/>
              </a:solidFill>
              <a:latin typeface="Canva Sans Bold"/>
              <a:ea typeface="Canva Sans Bold"/>
              <a:cs typeface="Canva Sans Bold"/>
              <a:sym typeface="Canva Sans Bold"/>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Detects fake IDs by analyzing images for signs of tampering using AI and forensics techniques (ELA &amp; LBP).</a:t>
            </a:r>
          </a:p>
          <a:p>
            <a:pPr algn="l">
              <a:lnSpc>
                <a:spcPts val="3698"/>
              </a:lnSpc>
            </a:pPr>
            <a:endParaRPr lang="en-US" sz="2739" spc="164" dirty="0">
              <a:solidFill>
                <a:srgbClr val="FFFFFF"/>
              </a:solidFill>
              <a:latin typeface="Canva Sans"/>
              <a:ea typeface="Canva Sans"/>
              <a:cs typeface="Canva Sans"/>
              <a:sym typeface="Canva Sans"/>
            </a:endParaRPr>
          </a:p>
          <a:p>
            <a:pPr marL="591565" lvl="1" indent="-295783" algn="l">
              <a:lnSpc>
                <a:spcPts val="3698"/>
              </a:lnSpc>
              <a:buFont typeface="Arial"/>
              <a:buChar char="•"/>
            </a:pPr>
            <a:r>
              <a:rPr lang="en-US" sz="2739" b="1" spc="164" dirty="0">
                <a:solidFill>
                  <a:srgbClr val="FFFFFF"/>
                </a:solidFill>
                <a:latin typeface="Canva Sans Bold"/>
                <a:ea typeface="Canva Sans Bold"/>
                <a:cs typeface="Canva Sans Bold"/>
                <a:sym typeface="Canva Sans Bold"/>
              </a:rPr>
              <a:t>Why It Matters:</a:t>
            </a:r>
          </a:p>
          <a:p>
            <a:pPr algn="l">
              <a:lnSpc>
                <a:spcPts val="3698"/>
              </a:lnSpc>
            </a:pPr>
            <a:endParaRPr lang="en-US" sz="2739" b="1" spc="164" dirty="0">
              <a:solidFill>
                <a:srgbClr val="FFFFFF"/>
              </a:solidFill>
              <a:latin typeface="Canva Sans Bold"/>
              <a:ea typeface="Canva Sans Bold"/>
              <a:cs typeface="Canva Sans Bold"/>
              <a:sym typeface="Canva Sans Bold"/>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 Used for identity theft &amp; fraud detection .</a:t>
            </a:r>
          </a:p>
          <a:p>
            <a:pPr algn="l">
              <a:lnSpc>
                <a:spcPts val="3698"/>
              </a:lnSpc>
            </a:pPr>
            <a:endParaRPr lang="en-US" sz="2739" spc="164" dirty="0">
              <a:solidFill>
                <a:srgbClr val="FFFFFF"/>
              </a:solidFill>
              <a:latin typeface="Canva Sans"/>
              <a:ea typeface="Canva Sans"/>
              <a:cs typeface="Canva Sans"/>
              <a:sym typeface="Canva Sans"/>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Spots what humans miss under time pressure.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PREPROCESSING</a:t>
            </a:r>
          </a:p>
        </p:txBody>
      </p:sp>
      <p:sp>
        <p:nvSpPr>
          <p:cNvPr id="7" name="TextBox 7"/>
          <p:cNvSpPr txBox="1"/>
          <p:nvPr/>
        </p:nvSpPr>
        <p:spPr>
          <a:xfrm>
            <a:off x="1433719" y="2729446"/>
            <a:ext cx="15420561" cy="5665910"/>
          </a:xfrm>
          <a:prstGeom prst="rect">
            <a:avLst/>
          </a:prstGeom>
        </p:spPr>
        <p:txBody>
          <a:bodyPr lIns="0" tIns="0" rIns="0" bIns="0" rtlCol="0" anchor="t">
            <a:spAutoFit/>
          </a:bodyPr>
          <a:lstStyle/>
          <a:p>
            <a:pPr algn="l">
              <a:lnSpc>
                <a:spcPts val="3698"/>
              </a:lnSpc>
            </a:pPr>
            <a:r>
              <a:rPr lang="en-US" sz="2739" b="1" spc="164" dirty="0">
                <a:solidFill>
                  <a:srgbClr val="FFFFFF"/>
                </a:solidFill>
                <a:latin typeface="Canva Sans Bold"/>
                <a:ea typeface="Canva Sans Bold"/>
                <a:cs typeface="Canva Sans Bold"/>
                <a:sym typeface="Canva Sans Bold"/>
              </a:rPr>
              <a:t>we use two forensic techniques:</a:t>
            </a:r>
          </a:p>
          <a:p>
            <a:pPr algn="l">
              <a:lnSpc>
                <a:spcPts val="3698"/>
              </a:lnSpc>
            </a:pPr>
            <a:endParaRPr lang="en-US" sz="2739" b="1" spc="164" dirty="0">
              <a:solidFill>
                <a:srgbClr val="FFFFFF"/>
              </a:solidFill>
              <a:latin typeface="Canva Sans Bold"/>
              <a:ea typeface="Canva Sans Bold"/>
              <a:cs typeface="Canva Sans Bold"/>
              <a:sym typeface="Canva Sans Bold"/>
            </a:endParaRPr>
          </a:p>
          <a:p>
            <a:pPr marL="591565" lvl="1" indent="-295783" algn="l">
              <a:lnSpc>
                <a:spcPts val="3698"/>
              </a:lnSpc>
              <a:buAutoNum type="arabicPeriod"/>
            </a:pPr>
            <a:r>
              <a:rPr lang="en-US" sz="2739" b="1" spc="164" dirty="0">
                <a:solidFill>
                  <a:srgbClr val="FFFFFF"/>
                </a:solidFill>
                <a:latin typeface="Canva Sans Bold"/>
                <a:ea typeface="Canva Sans Bold"/>
                <a:cs typeface="Canva Sans Bold"/>
                <a:sym typeface="Canva Sans Bold"/>
              </a:rPr>
              <a:t>Error Level Analysis (ELA):</a:t>
            </a:r>
            <a:r>
              <a:rPr lang="en-US" sz="2739" spc="164" dirty="0">
                <a:solidFill>
                  <a:srgbClr val="FFFFFF"/>
                </a:solidFill>
                <a:latin typeface="Canva Sans"/>
                <a:ea typeface="Canva Sans"/>
                <a:cs typeface="Canva Sans"/>
                <a:sym typeface="Canva Sans"/>
              </a:rPr>
              <a:t> shows parts of an image that might have been changed by showing differences in compression quality.</a:t>
            </a:r>
          </a:p>
          <a:p>
            <a:pPr algn="l">
              <a:lnSpc>
                <a:spcPts val="3698"/>
              </a:lnSpc>
            </a:pPr>
            <a:endParaRPr lang="en-US" sz="2739" spc="164" dirty="0">
              <a:solidFill>
                <a:srgbClr val="FFFFFF"/>
              </a:solidFill>
              <a:latin typeface="Canva Sans"/>
              <a:ea typeface="Canva Sans"/>
              <a:cs typeface="Canva Sans"/>
              <a:sym typeface="Canva Sans"/>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 Saves images again at 90% quality.</a:t>
            </a:r>
          </a:p>
          <a:p>
            <a:pPr algn="l">
              <a:lnSpc>
                <a:spcPts val="3698"/>
              </a:lnSpc>
            </a:pPr>
            <a:endParaRPr lang="en-US" sz="2739" spc="164" dirty="0">
              <a:solidFill>
                <a:srgbClr val="FFFFFF"/>
              </a:solidFill>
              <a:latin typeface="Canva Sans"/>
              <a:ea typeface="Canva Sans"/>
              <a:cs typeface="Canva Sans"/>
              <a:sym typeface="Canva Sans"/>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Compares with the original to find spots that don't match.</a:t>
            </a:r>
          </a:p>
          <a:p>
            <a:pPr algn="l">
              <a:lnSpc>
                <a:spcPts val="3698"/>
              </a:lnSpc>
            </a:pPr>
            <a:endParaRPr lang="en-US" sz="2739" spc="164" dirty="0">
              <a:solidFill>
                <a:srgbClr val="FFFFFF"/>
              </a:solidFill>
              <a:latin typeface="Canva Sans"/>
              <a:ea typeface="Canva Sans"/>
              <a:cs typeface="Canva Sans"/>
              <a:sym typeface="Canva Sans"/>
            </a:endParaRPr>
          </a:p>
          <a:p>
            <a:pPr marL="1183131" lvl="2" indent="-394377" algn="l">
              <a:lnSpc>
                <a:spcPts val="3698"/>
              </a:lnSpc>
              <a:buFont typeface="Arial"/>
              <a:buChar char="⚬"/>
            </a:pPr>
            <a:r>
              <a:rPr lang="en-US" sz="2739" spc="164" dirty="0">
                <a:solidFill>
                  <a:srgbClr val="FFFFFF"/>
                </a:solidFill>
                <a:latin typeface="Canva Sans"/>
                <a:ea typeface="Canva Sans"/>
                <a:cs typeface="Canva Sans"/>
                <a:sym typeface="Canva Sans"/>
              </a:rPr>
              <a:t>Amplifies differences by 15× so edited parts look brighter.</a:t>
            </a:r>
          </a:p>
          <a:p>
            <a:pPr algn="l">
              <a:lnSpc>
                <a:spcPts val="3698"/>
              </a:lnSpc>
            </a:pPr>
            <a:endParaRPr lang="en-US" sz="2739" spc="164" dirty="0">
              <a:solidFill>
                <a:srgbClr val="FFFFFF"/>
              </a:solidFill>
              <a:latin typeface="Canva Sans"/>
              <a:ea typeface="Canva Sans"/>
              <a:cs typeface="Canva Sans"/>
              <a:sym typeface="Canva Sans"/>
            </a:endParaRPr>
          </a:p>
          <a:p>
            <a:pPr algn="l">
              <a:lnSpc>
                <a:spcPts val="3698"/>
              </a:lnSpc>
              <a:spcBef>
                <a:spcPct val="0"/>
              </a:spcBef>
            </a:pPr>
            <a:r>
              <a:rPr lang="en-US" sz="2739" spc="164" dirty="0">
                <a:solidFill>
                  <a:srgbClr val="FFFFFF"/>
                </a:solidFill>
                <a:latin typeface="Canva Sans"/>
                <a:ea typeface="Canva Sans"/>
                <a:cs typeface="Canva Sans"/>
                <a:sym typeface="Canva Sans"/>
              </a:rPr>
              <a:t>  ELA acts like a tool that catches Photoshop edits.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PREPROCESSING</a:t>
            </a:r>
          </a:p>
        </p:txBody>
      </p:sp>
      <p:sp>
        <p:nvSpPr>
          <p:cNvPr id="7" name="TextBox 7"/>
          <p:cNvSpPr txBox="1"/>
          <p:nvPr/>
        </p:nvSpPr>
        <p:spPr>
          <a:xfrm>
            <a:off x="1433719" y="2710396"/>
            <a:ext cx="15420561" cy="5039106"/>
          </a:xfrm>
          <a:prstGeom prst="rect">
            <a:avLst/>
          </a:prstGeom>
        </p:spPr>
        <p:txBody>
          <a:bodyPr lIns="0" tIns="0" rIns="0" bIns="0" rtlCol="0" anchor="t">
            <a:spAutoFit/>
          </a:bodyPr>
          <a:lstStyle/>
          <a:p>
            <a:pPr algn="l">
              <a:lnSpc>
                <a:spcPts val="4022"/>
              </a:lnSpc>
            </a:pPr>
            <a:r>
              <a:rPr lang="en-US" sz="2979" b="1" spc="178">
                <a:solidFill>
                  <a:srgbClr val="FFFFFF"/>
                </a:solidFill>
                <a:latin typeface="Canva Sans Bold"/>
                <a:ea typeface="Canva Sans Bold"/>
                <a:cs typeface="Canva Sans Bold"/>
                <a:sym typeface="Canva Sans Bold"/>
              </a:rPr>
              <a:t>2. Local Binary Patterns (LBP):</a:t>
            </a:r>
            <a:r>
              <a:rPr lang="en-US" sz="2979" spc="178">
                <a:solidFill>
                  <a:srgbClr val="FFFFFF"/>
                </a:solidFill>
                <a:latin typeface="Canva Sans"/>
                <a:ea typeface="Canva Sans"/>
                <a:cs typeface="Canva Sans"/>
                <a:sym typeface="Canva Sans"/>
              </a:rPr>
              <a:t> looks at textures in a image to spot signs of editing.</a:t>
            </a:r>
          </a:p>
          <a:p>
            <a:pPr algn="l">
              <a:lnSpc>
                <a:spcPts val="4022"/>
              </a:lnSpc>
            </a:pPr>
            <a:endParaRPr lang="en-US" sz="2979" spc="178">
              <a:solidFill>
                <a:srgbClr val="FFFFFF"/>
              </a:solidFill>
              <a:latin typeface="Canva Sans"/>
              <a:ea typeface="Canva Sans"/>
              <a:cs typeface="Canva Sans"/>
              <a:sym typeface="Canva Sans"/>
            </a:endParaRPr>
          </a:p>
          <a:p>
            <a:pPr marL="643381" lvl="1" indent="-321691" algn="l">
              <a:lnSpc>
                <a:spcPts val="4022"/>
              </a:lnSpc>
              <a:buFont typeface="Arial"/>
              <a:buChar char="•"/>
            </a:pPr>
            <a:r>
              <a:rPr lang="en-US" sz="2979" spc="178">
                <a:solidFill>
                  <a:srgbClr val="FFFFFF"/>
                </a:solidFill>
                <a:latin typeface="Canva Sans"/>
                <a:ea typeface="Canva Sans"/>
                <a:cs typeface="Canva Sans"/>
                <a:sym typeface="Canva Sans"/>
              </a:rPr>
              <a:t>Analyzes neighborhood pixel relationships.</a:t>
            </a:r>
          </a:p>
          <a:p>
            <a:pPr algn="l">
              <a:lnSpc>
                <a:spcPts val="4022"/>
              </a:lnSpc>
            </a:pPr>
            <a:endParaRPr lang="en-US" sz="2979" spc="178">
              <a:solidFill>
                <a:srgbClr val="FFFFFF"/>
              </a:solidFill>
              <a:latin typeface="Canva Sans"/>
              <a:ea typeface="Canva Sans"/>
              <a:cs typeface="Canva Sans"/>
              <a:sym typeface="Canva Sans"/>
            </a:endParaRPr>
          </a:p>
          <a:p>
            <a:pPr marL="643381" lvl="1" indent="-321691" algn="l">
              <a:lnSpc>
                <a:spcPts val="4022"/>
              </a:lnSpc>
              <a:buFont typeface="Arial"/>
              <a:buChar char="•"/>
            </a:pPr>
            <a:r>
              <a:rPr lang="en-US" sz="2979" spc="178">
                <a:solidFill>
                  <a:srgbClr val="FFFFFF"/>
                </a:solidFill>
                <a:latin typeface="Canva Sans"/>
                <a:ea typeface="Canva Sans"/>
                <a:cs typeface="Canva Sans"/>
                <a:sym typeface="Canva Sans"/>
              </a:rPr>
              <a:t>Encodes texture patterns as numerical features.</a:t>
            </a:r>
          </a:p>
          <a:p>
            <a:pPr algn="l">
              <a:lnSpc>
                <a:spcPts val="4022"/>
              </a:lnSpc>
            </a:pPr>
            <a:endParaRPr lang="en-US" sz="2979" spc="178">
              <a:solidFill>
                <a:srgbClr val="FFFFFF"/>
              </a:solidFill>
              <a:latin typeface="Canva Sans"/>
              <a:ea typeface="Canva Sans"/>
              <a:cs typeface="Canva Sans"/>
              <a:sym typeface="Canva Sans"/>
            </a:endParaRPr>
          </a:p>
          <a:p>
            <a:pPr marL="643381" lvl="1" indent="-321691" algn="l">
              <a:lnSpc>
                <a:spcPts val="4022"/>
              </a:lnSpc>
              <a:buFont typeface="Arial"/>
              <a:buChar char="•"/>
            </a:pPr>
            <a:r>
              <a:rPr lang="en-US" sz="2979" spc="178">
                <a:solidFill>
                  <a:srgbClr val="FFFFFF"/>
                </a:solidFill>
                <a:latin typeface="Canva Sans"/>
                <a:ea typeface="Canva Sans"/>
                <a:cs typeface="Canva Sans"/>
                <a:sym typeface="Canva Sans"/>
              </a:rPr>
              <a:t>Detects changes in text style's or background pattern's.</a:t>
            </a:r>
          </a:p>
          <a:p>
            <a:pPr algn="l">
              <a:lnSpc>
                <a:spcPts val="4022"/>
              </a:lnSpc>
            </a:pPr>
            <a:endParaRPr lang="en-US" sz="2979" spc="178">
              <a:solidFill>
                <a:srgbClr val="FFFFFF"/>
              </a:solidFill>
              <a:latin typeface="Canva Sans"/>
              <a:ea typeface="Canva Sans"/>
              <a:cs typeface="Canva Sans"/>
              <a:sym typeface="Canva Sans"/>
            </a:endParaRPr>
          </a:p>
          <a:p>
            <a:pPr marL="0" lvl="0" indent="0" algn="l">
              <a:lnSpc>
                <a:spcPts val="4022"/>
              </a:lnSpc>
              <a:spcBef>
                <a:spcPct val="0"/>
              </a:spcBef>
            </a:pPr>
            <a:r>
              <a:rPr lang="en-US" sz="2979" spc="178">
                <a:solidFill>
                  <a:srgbClr val="FFFFFF"/>
                </a:solidFill>
                <a:latin typeface="Canva Sans"/>
                <a:ea typeface="Canva Sans"/>
                <a:cs typeface="Canva Sans"/>
                <a:sym typeface="Canva Sans"/>
              </a:rPr>
              <a:t>LBP works as a fingerprint reader but for image textures.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1047750" y="2966160"/>
          <a:ext cx="16230600" cy="5756440"/>
        </p:xfrm>
        <a:graphic>
          <a:graphicData uri="http://schemas.openxmlformats.org/drawingml/2006/table">
            <a:tbl>
              <a:tblPr/>
              <a:tblGrid>
                <a:gridCol w="2419203">
                  <a:extLst>
                    <a:ext uri="{9D8B030D-6E8A-4147-A177-3AD203B41FA5}">
                      <a16:colId xmlns:a16="http://schemas.microsoft.com/office/drawing/2014/main" val="20000"/>
                    </a:ext>
                  </a:extLst>
                </a:gridCol>
                <a:gridCol w="6600145">
                  <a:extLst>
                    <a:ext uri="{9D8B030D-6E8A-4147-A177-3AD203B41FA5}">
                      <a16:colId xmlns:a16="http://schemas.microsoft.com/office/drawing/2014/main" val="20001"/>
                    </a:ext>
                  </a:extLst>
                </a:gridCol>
                <a:gridCol w="7211252">
                  <a:extLst>
                    <a:ext uri="{9D8B030D-6E8A-4147-A177-3AD203B41FA5}">
                      <a16:colId xmlns:a16="http://schemas.microsoft.com/office/drawing/2014/main" val="20002"/>
                    </a:ext>
                  </a:extLst>
                </a:gridCol>
              </a:tblGrid>
              <a:tr h="1045142">
                <a:tc>
                  <a:txBody>
                    <a:bodyPr/>
                    <a:lstStyle/>
                    <a:p>
                      <a:pPr algn="ctr">
                        <a:lnSpc>
                          <a:spcPts val="4171"/>
                        </a:lnSpc>
                        <a:defRPr/>
                      </a:pPr>
                      <a:r>
                        <a:rPr lang="en-US" sz="2979" b="1">
                          <a:solidFill>
                            <a:srgbClr val="FFFFFF"/>
                          </a:solidFill>
                          <a:latin typeface="Open Sans Bold"/>
                          <a:ea typeface="Open Sans Bold"/>
                          <a:cs typeface="Open Sans Bold"/>
                          <a:sym typeface="Open Sans Bold"/>
                        </a:rPr>
                        <a:t>Feature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b="1">
                          <a:solidFill>
                            <a:srgbClr val="FCFCFC"/>
                          </a:solidFill>
                          <a:latin typeface="Arimo Bold"/>
                          <a:ea typeface="Arimo Bold"/>
                          <a:cs typeface="Arimo Bold"/>
                          <a:sym typeface="Arimo Bold"/>
                        </a:rPr>
                        <a:t>ELA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b="1">
                          <a:solidFill>
                            <a:srgbClr val="FFFFFF"/>
                          </a:solidFill>
                          <a:latin typeface="Open Sans Bold"/>
                          <a:ea typeface="Open Sans Bold"/>
                          <a:cs typeface="Open Sans Bold"/>
                          <a:sym typeface="Open Sans Bold"/>
                        </a:rPr>
                        <a:t>LBP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45142">
                <a:tc>
                  <a:txBody>
                    <a:bodyPr/>
                    <a:lstStyle/>
                    <a:p>
                      <a:pPr algn="ctr">
                        <a:lnSpc>
                          <a:spcPts val="4171"/>
                        </a:lnSpc>
                        <a:defRPr/>
                      </a:pPr>
                      <a:r>
                        <a:rPr lang="en-US" sz="2979" b="1">
                          <a:solidFill>
                            <a:srgbClr val="FFFFFF"/>
                          </a:solidFill>
                          <a:latin typeface="Open Sans Bold"/>
                          <a:ea typeface="Open Sans Bold"/>
                          <a:cs typeface="Open Sans Bold"/>
                          <a:sym typeface="Open Sans Bold"/>
                        </a:rPr>
                        <a:t>Detects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Digital tampering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Physical tampering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45142">
                <a:tc>
                  <a:txBody>
                    <a:bodyPr/>
                    <a:lstStyle/>
                    <a:p>
                      <a:pPr algn="ctr">
                        <a:lnSpc>
                          <a:spcPts val="4171"/>
                        </a:lnSpc>
                        <a:defRPr/>
                      </a:pPr>
                      <a:r>
                        <a:rPr lang="en-US" sz="2979" b="1">
                          <a:solidFill>
                            <a:srgbClr val="FFFFFF"/>
                          </a:solidFill>
                          <a:latin typeface="Open Sans Bold"/>
                          <a:ea typeface="Open Sans Bold"/>
                          <a:cs typeface="Open Sans Bold"/>
                          <a:sym typeface="Open Sans Bold"/>
                        </a:rPr>
                        <a:t>Best for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Arimo"/>
                          <a:ea typeface="Arimo"/>
                          <a:cs typeface="Arimo"/>
                          <a:sym typeface="Arimo"/>
                        </a:rPr>
                        <a:t>Edited parts in digital images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Printed/Scan quality issues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10507">
                <a:tc>
                  <a:txBody>
                    <a:bodyPr/>
                    <a:lstStyle/>
                    <a:p>
                      <a:pPr algn="ctr">
                        <a:lnSpc>
                          <a:spcPts val="4171"/>
                        </a:lnSpc>
                        <a:defRPr/>
                      </a:pPr>
                      <a:r>
                        <a:rPr lang="en-US" sz="2979" b="1">
                          <a:solidFill>
                            <a:srgbClr val="FFFFFF"/>
                          </a:solidFill>
                          <a:latin typeface="Open Sans Bold"/>
                          <a:ea typeface="Open Sans Bold"/>
                          <a:cs typeface="Open Sans Bold"/>
                          <a:sym typeface="Open Sans Bold"/>
                        </a:rPr>
                        <a:t>strengths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Catches tiny digital edits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Good for paper or scanned id's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10507">
                <a:tc>
                  <a:txBody>
                    <a:bodyPr/>
                    <a:lstStyle/>
                    <a:p>
                      <a:pPr algn="ctr">
                        <a:lnSpc>
                          <a:spcPts val="4171"/>
                        </a:lnSpc>
                        <a:defRPr/>
                      </a:pPr>
                      <a:r>
                        <a:rPr lang="en-US" sz="2979" b="1">
                          <a:solidFill>
                            <a:srgbClr val="FFFFFF"/>
                          </a:solidFill>
                          <a:latin typeface="Open Sans Bold"/>
                          <a:ea typeface="Open Sans Bold"/>
                          <a:cs typeface="Open Sans Bold"/>
                          <a:sym typeface="Open Sans Bold"/>
                        </a:rPr>
                        <a:t>Outputs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Heatmap of edits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171"/>
                        </a:lnSpc>
                        <a:defRPr/>
                      </a:pPr>
                      <a:r>
                        <a:rPr lang="en-US" sz="2979">
                          <a:solidFill>
                            <a:srgbClr val="FFFFFF"/>
                          </a:solidFill>
                          <a:latin typeface="Open Sans"/>
                          <a:ea typeface="Open Sans"/>
                          <a:cs typeface="Open Sans"/>
                          <a:sym typeface="Open Sans"/>
                        </a:rPr>
                        <a:t>Texture pattern map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02</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MOTIVATION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MODEL ARCHITECTURE </a:t>
            </a:r>
          </a:p>
        </p:txBody>
      </p:sp>
      <p:sp>
        <p:nvSpPr>
          <p:cNvPr id="7" name="TextBox 7"/>
          <p:cNvSpPr txBox="1"/>
          <p:nvPr/>
        </p:nvSpPr>
        <p:spPr>
          <a:xfrm>
            <a:off x="1838739" y="2710396"/>
            <a:ext cx="15420561" cy="4587090"/>
          </a:xfrm>
          <a:prstGeom prst="rect">
            <a:avLst/>
          </a:prstGeom>
        </p:spPr>
        <p:txBody>
          <a:bodyPr lIns="0" tIns="0" rIns="0" bIns="0" rtlCol="0" anchor="t">
            <a:spAutoFit/>
          </a:bodyPr>
          <a:lstStyle/>
          <a:p>
            <a:pPr algn="l">
              <a:lnSpc>
                <a:spcPts val="4022"/>
              </a:lnSpc>
            </a:pPr>
            <a:r>
              <a:rPr lang="en-US" sz="2979" b="1" spc="178" dirty="0">
                <a:solidFill>
                  <a:srgbClr val="FFFFFF"/>
                </a:solidFill>
                <a:latin typeface="Canva Sans Bold"/>
                <a:ea typeface="Canva Sans Bold"/>
                <a:cs typeface="Canva Sans Bold"/>
                <a:sym typeface="Canva Sans Bold"/>
              </a:rPr>
              <a:t>Three-Branch Hybrid Network:</a:t>
            </a:r>
          </a:p>
          <a:p>
            <a:pPr algn="l">
              <a:lnSpc>
                <a:spcPts val="4022"/>
              </a:lnSpc>
            </a:pPr>
            <a:endParaRPr lang="en-US" sz="2979" b="1" spc="178" dirty="0">
              <a:solidFill>
                <a:srgbClr val="FFFFFF"/>
              </a:solidFill>
              <a:latin typeface="Canva Sans Bold"/>
              <a:ea typeface="Canva Sans Bold"/>
              <a:cs typeface="Canva Sans Bold"/>
              <a:sym typeface="Canva Sans Bold"/>
            </a:endParaRPr>
          </a:p>
          <a:p>
            <a:pPr marL="643381" lvl="1" indent="-321691" algn="l">
              <a:lnSpc>
                <a:spcPts val="4022"/>
              </a:lnSpc>
              <a:buFont typeface="Arial"/>
              <a:buChar char="•"/>
            </a:pPr>
            <a:r>
              <a:rPr lang="en-US" sz="2979" b="1" spc="178" dirty="0">
                <a:solidFill>
                  <a:srgbClr val="FFFFFF"/>
                </a:solidFill>
                <a:latin typeface="Canva Sans Bold"/>
                <a:ea typeface="Canva Sans Bold"/>
                <a:cs typeface="Canva Sans Bold"/>
                <a:sym typeface="Canva Sans Bold"/>
              </a:rPr>
              <a:t>Original Image Branch:</a:t>
            </a:r>
            <a:r>
              <a:rPr lang="en-US" sz="2979" spc="178" dirty="0">
                <a:solidFill>
                  <a:srgbClr val="FFFFFF"/>
                </a:solidFill>
                <a:latin typeface="Canva Sans"/>
                <a:ea typeface="Canva Sans"/>
                <a:cs typeface="Canva Sans"/>
                <a:sym typeface="Canva Sans"/>
              </a:rPr>
              <a:t> MobileNetV2,cause it recognizes fine details.</a:t>
            </a:r>
          </a:p>
          <a:p>
            <a:pPr algn="l">
              <a:lnSpc>
                <a:spcPts val="4022"/>
              </a:lnSpc>
            </a:pPr>
            <a:endParaRPr lang="en-US" sz="2979" spc="178" dirty="0">
              <a:solidFill>
                <a:srgbClr val="FFFFFF"/>
              </a:solidFill>
              <a:latin typeface="Canva Sans"/>
              <a:ea typeface="Canva Sans"/>
              <a:cs typeface="Canva Sans"/>
              <a:sym typeface="Canva Sans"/>
            </a:endParaRPr>
          </a:p>
          <a:p>
            <a:pPr marL="643381" lvl="1" indent="-321691" algn="l">
              <a:lnSpc>
                <a:spcPts val="4022"/>
              </a:lnSpc>
              <a:buFont typeface="Arial"/>
              <a:buChar char="•"/>
            </a:pPr>
            <a:r>
              <a:rPr lang="en-US" sz="2979" b="1" spc="178" dirty="0">
                <a:solidFill>
                  <a:srgbClr val="FFFFFF"/>
                </a:solidFill>
                <a:latin typeface="Canva Sans Bold"/>
                <a:ea typeface="Canva Sans Bold"/>
                <a:cs typeface="Canva Sans Bold"/>
                <a:sym typeface="Canva Sans Bold"/>
              </a:rPr>
              <a:t>ELA Branch:</a:t>
            </a:r>
            <a:r>
              <a:rPr lang="en-US" sz="2979" spc="178" dirty="0">
                <a:solidFill>
                  <a:srgbClr val="FFFFFF"/>
                </a:solidFill>
                <a:latin typeface="Canva Sans"/>
                <a:ea typeface="Canva Sans"/>
                <a:cs typeface="Canva Sans"/>
                <a:sym typeface="Canva Sans"/>
              </a:rPr>
              <a:t> Processing layer, it finds editing traces.</a:t>
            </a:r>
          </a:p>
          <a:p>
            <a:pPr algn="l">
              <a:lnSpc>
                <a:spcPts val="4022"/>
              </a:lnSpc>
            </a:pPr>
            <a:endParaRPr lang="en-US" sz="2979" spc="178" dirty="0">
              <a:solidFill>
                <a:srgbClr val="FFFFFF"/>
              </a:solidFill>
              <a:latin typeface="Canva Sans"/>
              <a:ea typeface="Canva Sans"/>
              <a:cs typeface="Canva Sans"/>
              <a:sym typeface="Canva Sans"/>
            </a:endParaRPr>
          </a:p>
          <a:p>
            <a:pPr marL="643381" lvl="1" indent="-321691" algn="l">
              <a:lnSpc>
                <a:spcPts val="4022"/>
              </a:lnSpc>
              <a:buFont typeface="Arial"/>
              <a:buChar char="•"/>
            </a:pPr>
            <a:r>
              <a:rPr lang="en-US" sz="2979" b="1" spc="178" dirty="0">
                <a:solidFill>
                  <a:srgbClr val="FFFFFF"/>
                </a:solidFill>
                <a:latin typeface="Canva Sans Bold"/>
                <a:ea typeface="Canva Sans Bold"/>
                <a:cs typeface="Canva Sans Bold"/>
                <a:sym typeface="Canva Sans Bold"/>
              </a:rPr>
              <a:t>LBP Branch: </a:t>
            </a:r>
            <a:r>
              <a:rPr lang="en-US" sz="2979" spc="178" dirty="0">
                <a:solidFill>
                  <a:srgbClr val="FFFFFF"/>
                </a:solidFill>
                <a:latin typeface="Canva Sans"/>
                <a:ea typeface="Canva Sans"/>
                <a:cs typeface="Canva Sans"/>
                <a:sym typeface="Canva Sans"/>
              </a:rPr>
              <a:t>Processing layer, it catches physical tampering.</a:t>
            </a:r>
          </a:p>
          <a:p>
            <a:pPr algn="l">
              <a:lnSpc>
                <a:spcPts val="4022"/>
              </a:lnSpc>
            </a:pPr>
            <a:endParaRPr lang="en-US" sz="2979" spc="178" dirty="0">
              <a:solidFill>
                <a:srgbClr val="FFFFFF"/>
              </a:solidFill>
              <a:latin typeface="Canva Sans"/>
              <a:ea typeface="Canva Sans"/>
              <a:cs typeface="Canva Sans"/>
              <a:sym typeface="Canva Sans"/>
            </a:endParaRPr>
          </a:p>
          <a:p>
            <a:pPr marL="643381" lvl="1" indent="-321691" algn="l">
              <a:lnSpc>
                <a:spcPts val="4022"/>
              </a:lnSpc>
              <a:spcBef>
                <a:spcPct val="0"/>
              </a:spcBef>
              <a:buFont typeface="Arial"/>
              <a:buChar char="•"/>
            </a:pPr>
            <a:r>
              <a:rPr lang="en-US" sz="2979" b="1" spc="178" dirty="0">
                <a:solidFill>
                  <a:srgbClr val="FFFFFF"/>
                </a:solidFill>
                <a:latin typeface="Canva Sans Bold"/>
                <a:ea typeface="Canva Sans Bold"/>
                <a:cs typeface="Canva Sans Bold"/>
                <a:sym typeface="Canva Sans Bold"/>
              </a:rPr>
              <a:t>Feature Fusion from all three branches.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1199340"/>
            <a:ext cx="16438085" cy="4727071"/>
          </a:xfrm>
          <a:custGeom>
            <a:avLst/>
            <a:gdLst/>
            <a:ahLst/>
            <a:cxnLst/>
            <a:rect l="l" t="t" r="r" b="b"/>
            <a:pathLst>
              <a:path w="16438085" h="4727071">
                <a:moveTo>
                  <a:pt x="0" y="0"/>
                </a:moveTo>
                <a:lnTo>
                  <a:pt x="16438085" y="0"/>
                </a:lnTo>
                <a:lnTo>
                  <a:pt x="16438085" y="4727070"/>
                </a:lnTo>
                <a:lnTo>
                  <a:pt x="0" y="4727070"/>
                </a:lnTo>
                <a:lnTo>
                  <a:pt x="0" y="0"/>
                </a:lnTo>
                <a:close/>
              </a:path>
            </a:pathLst>
          </a:custGeom>
          <a:blipFill>
            <a:blip r:embed="rId3"/>
            <a:stretch>
              <a:fillRect t="-13974" b="-8818"/>
            </a:stretch>
          </a:blipFill>
        </p:spPr>
        <p:txBody>
          <a:bodyPr/>
          <a:lstStyle/>
          <a:p>
            <a:endParaRPr lang="en-US"/>
          </a:p>
        </p:txBody>
      </p:sp>
      <p:sp>
        <p:nvSpPr>
          <p:cNvPr id="7" name="TextBox 7"/>
          <p:cNvSpPr txBox="1"/>
          <p:nvPr/>
        </p:nvSpPr>
        <p:spPr>
          <a:xfrm>
            <a:off x="1028700" y="6160759"/>
            <a:ext cx="16064822" cy="1570325"/>
          </a:xfrm>
          <a:prstGeom prst="rect">
            <a:avLst/>
          </a:prstGeom>
        </p:spPr>
        <p:txBody>
          <a:bodyPr lIns="0" tIns="0" rIns="0" bIns="0" rtlCol="0" anchor="t">
            <a:spAutoFit/>
          </a:bodyPr>
          <a:lstStyle/>
          <a:p>
            <a:pPr algn="l">
              <a:lnSpc>
                <a:spcPts val="6371"/>
              </a:lnSpc>
              <a:spcBef>
                <a:spcPct val="0"/>
              </a:spcBef>
            </a:pPr>
            <a:r>
              <a:rPr lang="en-US" sz="4551">
                <a:solidFill>
                  <a:srgbClr val="FFFFFF"/>
                </a:solidFill>
                <a:latin typeface="Canva Sans"/>
                <a:ea typeface="Canva Sans"/>
                <a:cs typeface="Canva Sans"/>
                <a:sym typeface="Canva Sans"/>
              </a:rPr>
              <a:t>•The model gets accuracy of 99.9% on train and 99.9%on validation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1804" y="5358484"/>
            <a:ext cx="11660676" cy="4332168"/>
          </a:xfrm>
          <a:custGeom>
            <a:avLst/>
            <a:gdLst/>
            <a:ahLst/>
            <a:cxnLst/>
            <a:rect l="l" t="t" r="r" b="b"/>
            <a:pathLst>
              <a:path w="11660676" h="4332168">
                <a:moveTo>
                  <a:pt x="0" y="0"/>
                </a:moveTo>
                <a:lnTo>
                  <a:pt x="11660676" y="0"/>
                </a:lnTo>
                <a:lnTo>
                  <a:pt x="11660676" y="4332168"/>
                </a:lnTo>
                <a:lnTo>
                  <a:pt x="0" y="4332168"/>
                </a:lnTo>
                <a:lnTo>
                  <a:pt x="0" y="0"/>
                </a:lnTo>
                <a:close/>
              </a:path>
            </a:pathLst>
          </a:custGeom>
          <a:blipFill>
            <a:blip r:embed="rId3"/>
            <a:stretch>
              <a:fillRect/>
            </a:stretch>
          </a:blipFill>
        </p:spPr>
        <p:txBody>
          <a:bodyPr/>
          <a:lstStyle/>
          <a:p>
            <a:endParaRPr lang="en-US"/>
          </a:p>
        </p:txBody>
      </p:sp>
      <p:sp>
        <p:nvSpPr>
          <p:cNvPr id="7" name="Freeform 7"/>
          <p:cNvSpPr/>
          <p:nvPr/>
        </p:nvSpPr>
        <p:spPr>
          <a:xfrm>
            <a:off x="6488899" y="811332"/>
            <a:ext cx="11106657" cy="4332168"/>
          </a:xfrm>
          <a:custGeom>
            <a:avLst/>
            <a:gdLst/>
            <a:ahLst/>
            <a:cxnLst/>
            <a:rect l="l" t="t" r="r" b="b"/>
            <a:pathLst>
              <a:path w="11106657" h="4332168">
                <a:moveTo>
                  <a:pt x="0" y="0"/>
                </a:moveTo>
                <a:lnTo>
                  <a:pt x="11106657" y="0"/>
                </a:lnTo>
                <a:lnTo>
                  <a:pt x="11106657" y="4332168"/>
                </a:lnTo>
                <a:lnTo>
                  <a:pt x="0" y="4332168"/>
                </a:lnTo>
                <a:lnTo>
                  <a:pt x="0" y="0"/>
                </a:lnTo>
                <a:close/>
              </a:path>
            </a:pathLst>
          </a:custGeom>
          <a:blipFill>
            <a:blip r:embed="rId4"/>
            <a:stretch>
              <a:fillRect t="-399" r="-1309" b="-399"/>
            </a:stretch>
          </a:blipFill>
        </p:spPr>
        <p:txBody>
          <a:bodyPr/>
          <a:lstStyle/>
          <a:p>
            <a:endParaRPr lang="en-US"/>
          </a:p>
        </p:txBody>
      </p:sp>
      <p:sp>
        <p:nvSpPr>
          <p:cNvPr id="8" name="TextBox 8"/>
          <p:cNvSpPr txBox="1"/>
          <p:nvPr/>
        </p:nvSpPr>
        <p:spPr>
          <a:xfrm>
            <a:off x="12758537" y="5481541"/>
            <a:ext cx="4500763" cy="3626824"/>
          </a:xfrm>
          <a:prstGeom prst="rect">
            <a:avLst/>
          </a:prstGeom>
        </p:spPr>
        <p:txBody>
          <a:bodyPr lIns="0" tIns="0" rIns="0" bIns="0" rtlCol="0" anchor="t">
            <a:spAutoFit/>
          </a:bodyPr>
          <a:lstStyle/>
          <a:p>
            <a:pPr algn="l">
              <a:lnSpc>
                <a:spcPts val="5823"/>
              </a:lnSpc>
            </a:pPr>
            <a:r>
              <a:rPr lang="en-US" sz="4159">
                <a:solidFill>
                  <a:srgbClr val="FFFFFF"/>
                </a:solidFill>
                <a:latin typeface="Canva Sans"/>
                <a:ea typeface="Canva Sans"/>
                <a:cs typeface="Canva Sans"/>
                <a:sym typeface="Canva Sans"/>
              </a:rPr>
              <a:t>•And here are samples of the test on fake id cards </a:t>
            </a:r>
          </a:p>
          <a:p>
            <a:pPr algn="l">
              <a:lnSpc>
                <a:spcPts val="5823"/>
              </a:lnSpc>
              <a:spcBef>
                <a:spcPct val="0"/>
              </a:spcBef>
            </a:pPr>
            <a:endParaRPr lang="en-US" sz="4159">
              <a:solidFill>
                <a:srgbClr val="FFFFFF"/>
              </a:solidFill>
              <a:latin typeface="Canva Sans"/>
              <a:ea typeface="Canva Sans"/>
              <a:cs typeface="Canva Sans"/>
              <a:sym typeface="Canva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1804" y="5241531"/>
            <a:ext cx="11539908" cy="4449121"/>
          </a:xfrm>
          <a:custGeom>
            <a:avLst/>
            <a:gdLst/>
            <a:ahLst/>
            <a:cxnLst/>
            <a:rect l="l" t="t" r="r" b="b"/>
            <a:pathLst>
              <a:path w="11539908" h="4449121">
                <a:moveTo>
                  <a:pt x="0" y="0"/>
                </a:moveTo>
                <a:lnTo>
                  <a:pt x="11539908" y="0"/>
                </a:lnTo>
                <a:lnTo>
                  <a:pt x="11539908" y="4449121"/>
                </a:lnTo>
                <a:lnTo>
                  <a:pt x="0" y="4449121"/>
                </a:lnTo>
                <a:lnTo>
                  <a:pt x="0" y="0"/>
                </a:lnTo>
                <a:close/>
              </a:path>
            </a:pathLst>
          </a:custGeom>
          <a:blipFill>
            <a:blip r:embed="rId3"/>
            <a:stretch>
              <a:fillRect/>
            </a:stretch>
          </a:blipFill>
        </p:spPr>
        <p:txBody>
          <a:bodyPr/>
          <a:lstStyle/>
          <a:p>
            <a:endParaRPr lang="en-US"/>
          </a:p>
        </p:txBody>
      </p:sp>
      <p:sp>
        <p:nvSpPr>
          <p:cNvPr id="7" name="Freeform 7"/>
          <p:cNvSpPr/>
          <p:nvPr/>
        </p:nvSpPr>
        <p:spPr>
          <a:xfrm>
            <a:off x="6357229" y="622998"/>
            <a:ext cx="11408967" cy="4359219"/>
          </a:xfrm>
          <a:custGeom>
            <a:avLst/>
            <a:gdLst/>
            <a:ahLst/>
            <a:cxnLst/>
            <a:rect l="l" t="t" r="r" b="b"/>
            <a:pathLst>
              <a:path w="11408967" h="4359219">
                <a:moveTo>
                  <a:pt x="0" y="0"/>
                </a:moveTo>
                <a:lnTo>
                  <a:pt x="11408967" y="0"/>
                </a:lnTo>
                <a:lnTo>
                  <a:pt x="11408967" y="4359219"/>
                </a:lnTo>
                <a:lnTo>
                  <a:pt x="0" y="435921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2758537" y="5481541"/>
            <a:ext cx="4500763" cy="2895568"/>
          </a:xfrm>
          <a:prstGeom prst="rect">
            <a:avLst/>
          </a:prstGeom>
        </p:spPr>
        <p:txBody>
          <a:bodyPr lIns="0" tIns="0" rIns="0" bIns="0" rtlCol="0" anchor="t">
            <a:spAutoFit/>
          </a:bodyPr>
          <a:lstStyle/>
          <a:p>
            <a:pPr algn="l">
              <a:lnSpc>
                <a:spcPts val="5823"/>
              </a:lnSpc>
            </a:pPr>
            <a:r>
              <a:rPr lang="en-US" sz="4159">
                <a:solidFill>
                  <a:srgbClr val="FFFFFF"/>
                </a:solidFill>
                <a:latin typeface="Canva Sans"/>
                <a:ea typeface="Canva Sans"/>
                <a:cs typeface="Canva Sans"/>
                <a:sym typeface="Canva Sans"/>
              </a:rPr>
              <a:t>•And here are samples of real id cards</a:t>
            </a:r>
          </a:p>
          <a:p>
            <a:pPr algn="l">
              <a:lnSpc>
                <a:spcPts val="5823"/>
              </a:lnSpc>
              <a:spcBef>
                <a:spcPct val="0"/>
              </a:spcBef>
            </a:pPr>
            <a:endParaRPr lang="en-US" sz="4159">
              <a:solidFill>
                <a:srgbClr val="FFFFFF"/>
              </a:solidFill>
              <a:latin typeface="Canva Sans"/>
              <a:ea typeface="Canva Sans"/>
              <a:cs typeface="Canva Sans"/>
              <a:sym typeface="Canva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09</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BLOCKCHAIN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ZK-SYNC  </a:t>
            </a:r>
          </a:p>
        </p:txBody>
      </p:sp>
      <p:sp>
        <p:nvSpPr>
          <p:cNvPr id="7" name="TextBox 7"/>
          <p:cNvSpPr txBox="1"/>
          <p:nvPr/>
        </p:nvSpPr>
        <p:spPr>
          <a:xfrm>
            <a:off x="1838739" y="2710396"/>
            <a:ext cx="14610522" cy="6553625"/>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Layer 1 Security: </a:t>
            </a:r>
            <a:r>
              <a:rPr lang="en-US" sz="2977" spc="178">
                <a:solidFill>
                  <a:srgbClr val="FFFFFF"/>
                </a:solidFill>
                <a:latin typeface="Canva Sans"/>
                <a:ea typeface="Canva Sans"/>
                <a:cs typeface="Canva Sans"/>
                <a:sym typeface="Canva Sans"/>
              </a:rPr>
              <a:t>zkSync inherits the security guarantees of Ethereum Layer 1, meaning the system does not sacrifice any security while benefiting from scalability.</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Security and Immutability: </a:t>
            </a:r>
            <a:r>
              <a:rPr lang="en-US" sz="2977" spc="178">
                <a:solidFill>
                  <a:srgbClr val="FFFFFF"/>
                </a:solidFill>
                <a:latin typeface="Canva Sans"/>
                <a:ea typeface="Canva Sans"/>
                <a:cs typeface="Canva Sans"/>
                <a:sym typeface="Canva Sans"/>
              </a:rPr>
              <a:t>zkSync uses zero-knowledge proofs to ensure that all transactions are secure and immutable, meeting the system’s requirement for tamper-proof voting records.</a:t>
            </a: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Smart Contract Support:</a:t>
            </a:r>
            <a:r>
              <a:rPr lang="en-US" sz="2977" spc="178">
                <a:solidFill>
                  <a:srgbClr val="FFFFFF"/>
                </a:solidFill>
                <a:latin typeface="Canva Sans"/>
                <a:ea typeface="Canva Sans"/>
                <a:cs typeface="Canva Sans"/>
                <a:sym typeface="Canva Sans"/>
              </a:rPr>
              <a:t> zkSync is compatible with Solidity, enabling seamless development and integration of voting-related smart contracts.</a:t>
            </a: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ZK-SYNC  </a:t>
            </a:r>
          </a:p>
        </p:txBody>
      </p:sp>
      <p:sp>
        <p:nvSpPr>
          <p:cNvPr id="7" name="TextBox 7"/>
          <p:cNvSpPr txBox="1"/>
          <p:nvPr/>
        </p:nvSpPr>
        <p:spPr>
          <a:xfrm>
            <a:off x="1838739" y="2710396"/>
            <a:ext cx="14610522" cy="6553625"/>
          </a:xfrm>
          <a:prstGeom prst="rect">
            <a:avLst/>
          </a:prstGeom>
        </p:spPr>
        <p:txBody>
          <a:bodyPr lIns="0" tIns="0" rIns="0" bIns="0" rtlCol="0" anchor="t">
            <a:spAutoFit/>
          </a:bodyPr>
          <a:lstStyle/>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Account Abstraction:</a:t>
            </a:r>
            <a:r>
              <a:rPr lang="en-US" sz="2977" spc="178">
                <a:solidFill>
                  <a:srgbClr val="FFFFFF"/>
                </a:solidFill>
                <a:latin typeface="Canva Sans"/>
                <a:ea typeface="Canva Sans"/>
                <a:cs typeface="Canva Sans"/>
                <a:sym typeface="Canva Sans"/>
              </a:rPr>
              <a:t> zkSync simplifies the user experience by handling transaction fees, signatures, and wallet logic behind the scenes, making blockchain voting accessible to everyone.</a:t>
            </a:r>
          </a:p>
          <a:p>
            <a:pPr algn="l">
              <a:lnSpc>
                <a:spcPts val="4019"/>
              </a:lnSpc>
            </a:pPr>
            <a:endParaRPr lang="en-US" sz="2977" spc="178">
              <a:solidFill>
                <a:srgbClr val="FFFFFF"/>
              </a:solidFill>
              <a:latin typeface="Canva Sans"/>
              <a:ea typeface="Canva Sans"/>
              <a:cs typeface="Canva Sans"/>
              <a:sym typeface="Canva Sans"/>
            </a:endParaRPr>
          </a:p>
          <a:p>
            <a:pPr marL="1285772" lvl="2" indent="-428591" algn="l">
              <a:lnSpc>
                <a:spcPts val="4019"/>
              </a:lnSpc>
              <a:buFont typeface="Arial"/>
              <a:buChar char="⚬"/>
            </a:pPr>
            <a:r>
              <a:rPr lang="en-US" sz="2977" spc="178">
                <a:solidFill>
                  <a:srgbClr val="FFFFFF"/>
                </a:solidFill>
                <a:latin typeface="Canva Sans"/>
                <a:ea typeface="Canva Sans"/>
                <a:cs typeface="Canva Sans"/>
                <a:sym typeface="Canva Sans"/>
              </a:rPr>
              <a:t>Transaction Sponsorship</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Scalability:</a:t>
            </a:r>
            <a:r>
              <a:rPr lang="en-US" sz="2977" spc="178">
                <a:solidFill>
                  <a:srgbClr val="FFFFFF"/>
                </a:solidFill>
                <a:latin typeface="Canva Sans"/>
                <a:ea typeface="Canva Sans"/>
                <a:cs typeface="Canva Sans"/>
                <a:sym typeface="Canva Sans"/>
              </a:rPr>
              <a:t> Capable of handling thousands of transactions per second.</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b="1" spc="178">
                <a:solidFill>
                  <a:srgbClr val="FFFFFF"/>
                </a:solidFill>
                <a:latin typeface="Canva Sans Bold"/>
                <a:ea typeface="Canva Sans Bold"/>
                <a:cs typeface="Canva Sans Bold"/>
                <a:sym typeface="Canva Sans Bold"/>
              </a:rPr>
              <a:t>Cost-Efficiency:</a:t>
            </a:r>
            <a:r>
              <a:rPr lang="en-US" sz="2977" spc="178">
                <a:solidFill>
                  <a:srgbClr val="FFFFFF"/>
                </a:solidFill>
                <a:latin typeface="Canva Sans"/>
                <a:ea typeface="Canva Sans"/>
                <a:cs typeface="Canva Sans"/>
                <a:sym typeface="Canva Sans"/>
              </a:rPr>
              <a:t> zkSync significantly reduces transaction fees up to </a:t>
            </a:r>
            <a:r>
              <a:rPr lang="en-US" sz="2977" spc="178">
                <a:solidFill>
                  <a:srgbClr val="5FB643"/>
                </a:solidFill>
                <a:latin typeface="Canva Sans"/>
                <a:ea typeface="Canva Sans"/>
                <a:cs typeface="Canva Sans"/>
                <a:sym typeface="Canva Sans"/>
              </a:rPr>
              <a:t>95-98%</a:t>
            </a:r>
            <a:r>
              <a:rPr lang="en-US" sz="2977" spc="178">
                <a:solidFill>
                  <a:srgbClr val="FFFFFF"/>
                </a:solidFill>
                <a:latin typeface="Canva Sans"/>
                <a:ea typeface="Canva Sans"/>
                <a:cs typeface="Canva Sans"/>
                <a:sym typeface="Canva Sans"/>
              </a:rPr>
              <a:t> compared to Ethereum Layer 1, making it suitable for high-volume voting scenarios.</a:t>
            </a: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526294" y="2575710"/>
            <a:ext cx="6170098" cy="6187577"/>
          </a:xfrm>
          <a:custGeom>
            <a:avLst/>
            <a:gdLst/>
            <a:ahLst/>
            <a:cxnLst/>
            <a:rect l="l" t="t" r="r" b="b"/>
            <a:pathLst>
              <a:path w="6170098" h="6187577">
                <a:moveTo>
                  <a:pt x="0" y="0"/>
                </a:moveTo>
                <a:lnTo>
                  <a:pt x="6170098" y="0"/>
                </a:lnTo>
                <a:lnTo>
                  <a:pt x="6170098" y="6187577"/>
                </a:lnTo>
                <a:lnTo>
                  <a:pt x="0" y="618757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TRANSACTION FEES</a:t>
            </a:r>
          </a:p>
        </p:txBody>
      </p:sp>
      <p:sp>
        <p:nvSpPr>
          <p:cNvPr id="8" name="TextBox 8"/>
          <p:cNvSpPr txBox="1"/>
          <p:nvPr/>
        </p:nvSpPr>
        <p:spPr>
          <a:xfrm>
            <a:off x="293908" y="3594528"/>
            <a:ext cx="9084273" cy="2074970"/>
          </a:xfrm>
          <a:prstGeom prst="rect">
            <a:avLst/>
          </a:prstGeom>
        </p:spPr>
        <p:txBody>
          <a:bodyPr lIns="0" tIns="0" rIns="0" bIns="0" rtlCol="0" anchor="t">
            <a:spAutoFit/>
          </a:bodyPr>
          <a:lstStyle/>
          <a:p>
            <a:pPr algn="ctr">
              <a:lnSpc>
                <a:spcPts val="5504"/>
              </a:lnSpc>
            </a:pPr>
            <a:r>
              <a:rPr lang="en-US" sz="4077" b="1" spc="244">
                <a:solidFill>
                  <a:srgbClr val="FFFFFF"/>
                </a:solidFill>
                <a:latin typeface="Canva Sans Bold"/>
                <a:ea typeface="Canva Sans Bold"/>
                <a:cs typeface="Canva Sans Bold"/>
                <a:sym typeface="Canva Sans Bold"/>
              </a:rPr>
              <a:t>zk-Sync </a:t>
            </a:r>
          </a:p>
          <a:p>
            <a:pPr algn="ctr">
              <a:lnSpc>
                <a:spcPts val="5504"/>
              </a:lnSpc>
            </a:pPr>
            <a:r>
              <a:rPr lang="en-US" sz="4077" b="1" spc="244">
                <a:solidFill>
                  <a:srgbClr val="FFFFFF"/>
                </a:solidFill>
                <a:latin typeface="Canva Sans Bold"/>
                <a:ea typeface="Canva Sans Bold"/>
                <a:cs typeface="Canva Sans Bold"/>
                <a:sym typeface="Canva Sans Bold"/>
              </a:rPr>
              <a:t>VS</a:t>
            </a:r>
          </a:p>
          <a:p>
            <a:pPr algn="ctr">
              <a:lnSpc>
                <a:spcPts val="5504"/>
              </a:lnSpc>
            </a:pPr>
            <a:r>
              <a:rPr lang="en-US" sz="4077" b="1" spc="244">
                <a:solidFill>
                  <a:srgbClr val="FFFFFF"/>
                </a:solidFill>
                <a:latin typeface="Canva Sans Bold"/>
                <a:ea typeface="Canva Sans Bold"/>
                <a:cs typeface="Canva Sans Bold"/>
                <a:sym typeface="Canva Sans Bold"/>
              </a:rPr>
              <a:t>Ethereum Mainnet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526294" y="2575710"/>
            <a:ext cx="6170098" cy="6187577"/>
          </a:xfrm>
          <a:custGeom>
            <a:avLst/>
            <a:gdLst/>
            <a:ahLst/>
            <a:cxnLst/>
            <a:rect l="l" t="t" r="r" b="b"/>
            <a:pathLst>
              <a:path w="6170098" h="6187577">
                <a:moveTo>
                  <a:pt x="0" y="0"/>
                </a:moveTo>
                <a:lnTo>
                  <a:pt x="6170098" y="0"/>
                </a:lnTo>
                <a:lnTo>
                  <a:pt x="6170098" y="6187577"/>
                </a:lnTo>
                <a:lnTo>
                  <a:pt x="0" y="6187577"/>
                </a:lnTo>
                <a:lnTo>
                  <a:pt x="0" y="0"/>
                </a:lnTo>
                <a:close/>
              </a:path>
            </a:pathLst>
          </a:custGeom>
          <a:blipFill>
            <a:blip r:embed="rId3"/>
            <a:stretch>
              <a:fillRect/>
            </a:stretch>
          </a:blipFill>
        </p:spPr>
        <p:txBody>
          <a:bodyPr/>
          <a:lstStyle/>
          <a:p>
            <a:endParaRPr lang="en-US"/>
          </a:p>
        </p:txBody>
      </p:sp>
      <p:sp>
        <p:nvSpPr>
          <p:cNvPr id="7" name="Freeform 7"/>
          <p:cNvSpPr/>
          <p:nvPr/>
        </p:nvSpPr>
        <p:spPr>
          <a:xfrm>
            <a:off x="10526294" y="4290181"/>
            <a:ext cx="6170098" cy="3843806"/>
          </a:xfrm>
          <a:custGeom>
            <a:avLst/>
            <a:gdLst/>
            <a:ahLst/>
            <a:cxnLst/>
            <a:rect l="l" t="t" r="r" b="b"/>
            <a:pathLst>
              <a:path w="6170098" h="3843806">
                <a:moveTo>
                  <a:pt x="0" y="0"/>
                </a:moveTo>
                <a:lnTo>
                  <a:pt x="6170098" y="0"/>
                </a:lnTo>
                <a:lnTo>
                  <a:pt x="6170098" y="3843806"/>
                </a:lnTo>
                <a:lnTo>
                  <a:pt x="0" y="3843806"/>
                </a:lnTo>
                <a:lnTo>
                  <a:pt x="0" y="0"/>
                </a:lnTo>
                <a:close/>
              </a:path>
            </a:pathLst>
          </a:custGeom>
          <a:blipFill>
            <a:blip r:embed="rId4"/>
            <a:stretch>
              <a:fillRect t="-7965" r="-6129"/>
            </a:stretch>
          </a:blipFill>
        </p:spPr>
        <p:txBody>
          <a:bodyPr/>
          <a:lstStyle/>
          <a:p>
            <a:endParaRPr lang="en-US"/>
          </a:p>
        </p:txBody>
      </p:sp>
      <p:sp>
        <p:nvSpPr>
          <p:cNvPr id="8" name="TextBox 8"/>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TRANSACTION FEES</a:t>
            </a:r>
          </a:p>
        </p:txBody>
      </p:sp>
      <p:sp>
        <p:nvSpPr>
          <p:cNvPr id="9" name="TextBox 9"/>
          <p:cNvSpPr txBox="1"/>
          <p:nvPr/>
        </p:nvSpPr>
        <p:spPr>
          <a:xfrm>
            <a:off x="293908" y="3594528"/>
            <a:ext cx="9084273" cy="2074970"/>
          </a:xfrm>
          <a:prstGeom prst="rect">
            <a:avLst/>
          </a:prstGeom>
        </p:spPr>
        <p:txBody>
          <a:bodyPr lIns="0" tIns="0" rIns="0" bIns="0" rtlCol="0" anchor="t">
            <a:spAutoFit/>
          </a:bodyPr>
          <a:lstStyle/>
          <a:p>
            <a:pPr algn="ctr">
              <a:lnSpc>
                <a:spcPts val="5504"/>
              </a:lnSpc>
            </a:pPr>
            <a:r>
              <a:rPr lang="en-US" sz="4077" b="1" spc="244">
                <a:solidFill>
                  <a:srgbClr val="FFFFFF"/>
                </a:solidFill>
                <a:latin typeface="Canva Sans Bold"/>
                <a:ea typeface="Canva Sans Bold"/>
                <a:cs typeface="Canva Sans Bold"/>
                <a:sym typeface="Canva Sans Bold"/>
              </a:rPr>
              <a:t>zk-Sync </a:t>
            </a:r>
          </a:p>
          <a:p>
            <a:pPr algn="ctr">
              <a:lnSpc>
                <a:spcPts val="5504"/>
              </a:lnSpc>
            </a:pPr>
            <a:r>
              <a:rPr lang="en-US" sz="4077" b="1" spc="244">
                <a:solidFill>
                  <a:srgbClr val="FFFFFF"/>
                </a:solidFill>
                <a:latin typeface="Canva Sans Bold"/>
                <a:ea typeface="Canva Sans Bold"/>
                <a:cs typeface="Canva Sans Bold"/>
                <a:sym typeface="Canva Sans Bold"/>
              </a:rPr>
              <a:t>VS</a:t>
            </a:r>
          </a:p>
          <a:p>
            <a:pPr algn="ctr">
              <a:lnSpc>
                <a:spcPts val="5504"/>
              </a:lnSpc>
            </a:pPr>
            <a:r>
              <a:rPr lang="en-US" sz="4077" b="1" spc="244">
                <a:solidFill>
                  <a:srgbClr val="FFFFFF"/>
                </a:solidFill>
                <a:latin typeface="Canva Sans Bold"/>
                <a:ea typeface="Canva Sans Bold"/>
                <a:cs typeface="Canva Sans Bold"/>
                <a:sym typeface="Canva Sans Bold"/>
              </a:rPr>
              <a:t>Ethereum Mainnet</a:t>
            </a:r>
          </a:p>
        </p:txBody>
      </p:sp>
      <p:sp>
        <p:nvSpPr>
          <p:cNvPr id="10" name="Freeform 10"/>
          <p:cNvSpPr/>
          <p:nvPr/>
        </p:nvSpPr>
        <p:spPr>
          <a:xfrm>
            <a:off x="10526294" y="2575710"/>
            <a:ext cx="6170098" cy="1085493"/>
          </a:xfrm>
          <a:custGeom>
            <a:avLst/>
            <a:gdLst/>
            <a:ahLst/>
            <a:cxnLst/>
            <a:rect l="l" t="t" r="r" b="b"/>
            <a:pathLst>
              <a:path w="6170098" h="1085493">
                <a:moveTo>
                  <a:pt x="0" y="0"/>
                </a:moveTo>
                <a:lnTo>
                  <a:pt x="6170098" y="0"/>
                </a:lnTo>
                <a:lnTo>
                  <a:pt x="6170098" y="1085493"/>
                </a:lnTo>
                <a:lnTo>
                  <a:pt x="0" y="1085493"/>
                </a:lnTo>
                <a:lnTo>
                  <a:pt x="0" y="0"/>
                </a:lnTo>
                <a:close/>
              </a:path>
            </a:pathLst>
          </a:custGeom>
          <a:blipFill>
            <a:blip r:embed="rId4"/>
            <a:stretch>
              <a:fillRect t="-28205" r="-6129" b="-254106"/>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Implementation</a:t>
            </a:r>
          </a:p>
        </p:txBody>
      </p:sp>
      <p:sp>
        <p:nvSpPr>
          <p:cNvPr id="7" name="TextBox 7"/>
          <p:cNvSpPr txBox="1"/>
          <p:nvPr/>
        </p:nvSpPr>
        <p:spPr>
          <a:xfrm>
            <a:off x="1838739" y="2710396"/>
            <a:ext cx="14610522" cy="7563275"/>
          </a:xfrm>
          <a:prstGeom prst="rect">
            <a:avLst/>
          </a:prstGeom>
        </p:spPr>
        <p:txBody>
          <a:bodyPr lIns="0" tIns="0" rIns="0" bIns="0" rtlCol="0" anchor="t">
            <a:spAutoFit/>
          </a:bodyPr>
          <a:lstStyle/>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User Registration &amp; Verification</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Creating Proposals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Deleting Proposals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Casting Votes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Retracting Votes</a:t>
            </a:r>
          </a:p>
          <a:p>
            <a:pPr algn="l">
              <a:lnSpc>
                <a:spcPts val="4019"/>
              </a:lnSpc>
            </a:pPr>
            <a:endParaRPr lang="en-US" sz="2977" spc="178">
              <a:solidFill>
                <a:srgbClr val="FFFFFF"/>
              </a:solidFill>
              <a:latin typeface="Canva Sans"/>
              <a:ea typeface="Canva Sans"/>
              <a:cs typeface="Canva Sans"/>
              <a:sym typeface="Canva Sans"/>
            </a:endParaRPr>
          </a:p>
          <a:p>
            <a:pPr marL="642886" lvl="1" indent="-321443" algn="l">
              <a:lnSpc>
                <a:spcPts val="4019"/>
              </a:lnSpc>
              <a:buFont typeface="Arial"/>
              <a:buChar char="•"/>
            </a:pPr>
            <a:r>
              <a:rPr lang="en-US" sz="2977" spc="178">
                <a:solidFill>
                  <a:srgbClr val="FFFFFF"/>
                </a:solidFill>
                <a:latin typeface="Canva Sans"/>
                <a:ea typeface="Canva Sans"/>
                <a:cs typeface="Canva Sans"/>
                <a:sym typeface="Canva Sans"/>
              </a:rPr>
              <a:t>Changing Votes</a:t>
            </a: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pPr>
            <a:endParaRPr lang="en-US" sz="2977" spc="178">
              <a:solidFill>
                <a:srgbClr val="FFFFFF"/>
              </a:solidFill>
              <a:latin typeface="Canva Sans"/>
              <a:ea typeface="Canva Sans"/>
              <a:cs typeface="Canva Sans"/>
              <a:sym typeface="Canva Sans"/>
            </a:endParaRPr>
          </a:p>
          <a:p>
            <a:pPr algn="l">
              <a:lnSpc>
                <a:spcPts val="4019"/>
              </a:lnSpc>
              <a:spcBef>
                <a:spcPct val="0"/>
              </a:spcBef>
            </a:pPr>
            <a:endParaRPr lang="en-US" sz="2977" spc="178">
              <a:solidFill>
                <a:srgbClr val="FFFFFF"/>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8990135"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MOTIVATION</a:t>
            </a:r>
          </a:p>
        </p:txBody>
      </p:sp>
      <p:sp>
        <p:nvSpPr>
          <p:cNvPr id="7" name="TextBox 7"/>
          <p:cNvSpPr txBox="1"/>
          <p:nvPr/>
        </p:nvSpPr>
        <p:spPr>
          <a:xfrm>
            <a:off x="1838739" y="3848100"/>
            <a:ext cx="14610522" cy="2552700"/>
          </a:xfrm>
          <a:prstGeom prst="rect">
            <a:avLst/>
          </a:prstGeom>
        </p:spPr>
        <p:txBody>
          <a:bodyPr lIns="0" tIns="0" rIns="0" bIns="0" rtlCol="0" anchor="t">
            <a:spAutoFit/>
          </a:bodyPr>
          <a:lstStyle/>
          <a:p>
            <a:pPr algn="ctr">
              <a:lnSpc>
                <a:spcPts val="4050"/>
              </a:lnSpc>
            </a:pPr>
            <a:r>
              <a:rPr lang="en-US" sz="3000" b="1" spc="179" dirty="0">
                <a:solidFill>
                  <a:srgbClr val="FFFFFF"/>
                </a:solidFill>
                <a:latin typeface="Canva Sans Medium"/>
                <a:ea typeface="Canva Sans Medium"/>
                <a:cs typeface="Canva Sans Medium"/>
                <a:sym typeface="Canva Sans Medium"/>
              </a:rPr>
              <a:t>The main motivation is to build a secure and transparent e-voting platform that leverages blockchain's decentralized structure to provide an immutable record of votes. Additionally, it utilizes AI technology for user authentication, ensuring that only verified users can participate and that each vote remains anonymous and unaltered.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13519820" y="5760941"/>
            <a:ext cx="0" cy="912992"/>
          </a:xfrm>
          <a:prstGeom prst="line">
            <a:avLst/>
          </a:prstGeom>
          <a:ln w="76200" cap="flat">
            <a:solidFill>
              <a:srgbClr val="F5F5F5"/>
            </a:solidFill>
            <a:prstDash val="solid"/>
            <a:headEnd type="none" w="sm" len="sm"/>
            <a:tailEnd type="arrow" w="med" len="sm"/>
          </a:ln>
        </p:spPr>
        <p:txBody>
          <a:bodyPr/>
          <a:lstStyle/>
          <a:p>
            <a:endParaRPr lang="en-US"/>
          </a:p>
        </p:txBody>
      </p:sp>
      <p:grpSp>
        <p:nvGrpSpPr>
          <p:cNvPr id="7" name="Group 7"/>
          <p:cNvGrpSpPr/>
          <p:nvPr/>
        </p:nvGrpSpPr>
        <p:grpSpPr>
          <a:xfrm>
            <a:off x="2119660" y="1909559"/>
            <a:ext cx="5297041" cy="1412541"/>
            <a:chOff x="0" y="0"/>
            <a:chExt cx="1395105" cy="372027"/>
          </a:xfrm>
        </p:grpSpPr>
        <p:sp>
          <p:nvSpPr>
            <p:cNvPr id="8" name="Freeform 8"/>
            <p:cNvSpPr/>
            <p:nvPr/>
          </p:nvSpPr>
          <p:spPr>
            <a:xfrm>
              <a:off x="0" y="0"/>
              <a:ext cx="1395105" cy="372027"/>
            </a:xfrm>
            <a:custGeom>
              <a:avLst/>
              <a:gdLst/>
              <a:ahLst/>
              <a:cxnLst/>
              <a:rect l="l" t="t" r="r" b="b"/>
              <a:pathLst>
                <a:path w="1395105" h="372027">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txBody>
            <a:bodyPr/>
            <a:lstStyle/>
            <a:p>
              <a:endParaRPr lang="en-US"/>
            </a:p>
          </p:txBody>
        </p:sp>
        <p:sp>
          <p:nvSpPr>
            <p:cNvPr id="9" name="TextBox 9"/>
            <p:cNvSpPr txBox="1"/>
            <p:nvPr/>
          </p:nvSpPr>
          <p:spPr>
            <a:xfrm>
              <a:off x="0" y="-47625"/>
              <a:ext cx="1395105" cy="419652"/>
            </a:xfrm>
            <a:prstGeom prst="rect">
              <a:avLst/>
            </a:prstGeom>
          </p:spPr>
          <p:txBody>
            <a:bodyPr lIns="50800" tIns="50800" rIns="50800" bIns="50800" rtlCol="0" anchor="ctr"/>
            <a:lstStyle/>
            <a:p>
              <a:pPr algn="ctr">
                <a:lnSpc>
                  <a:spcPts val="3499"/>
                </a:lnSpc>
              </a:pPr>
              <a:r>
                <a:rPr lang="en-US" sz="2499" b="1">
                  <a:solidFill>
                    <a:srgbClr val="000000"/>
                  </a:solidFill>
                  <a:latin typeface="Canva Sans Bold"/>
                  <a:ea typeface="Canva Sans Bold"/>
                  <a:cs typeface="Canva Sans Bold"/>
                  <a:sym typeface="Canva Sans Bold"/>
                </a:rPr>
                <a:t>Voter Registration</a:t>
              </a:r>
            </a:p>
            <a:p>
              <a:pPr algn="ctr">
                <a:lnSpc>
                  <a:spcPts val="2799"/>
                </a:lnSpc>
              </a:pPr>
              <a:r>
                <a:rPr lang="en-US" sz="1999">
                  <a:solidFill>
                    <a:srgbClr val="000000"/>
                  </a:solidFill>
                  <a:latin typeface="Canva Sans"/>
                  <a:ea typeface="Canva Sans"/>
                  <a:cs typeface="Canva Sans"/>
                  <a:sym typeface="Canva Sans"/>
                </a:rPr>
                <a:t>Voters are verified and registered</a:t>
              </a:r>
            </a:p>
          </p:txBody>
        </p:sp>
      </p:grpSp>
      <p:grpSp>
        <p:nvGrpSpPr>
          <p:cNvPr id="10" name="Group 10"/>
          <p:cNvGrpSpPr/>
          <p:nvPr/>
        </p:nvGrpSpPr>
        <p:grpSpPr>
          <a:xfrm>
            <a:off x="10871300" y="1909559"/>
            <a:ext cx="5297041" cy="1412541"/>
            <a:chOff x="0" y="0"/>
            <a:chExt cx="1395105" cy="372027"/>
          </a:xfrm>
        </p:grpSpPr>
        <p:sp>
          <p:nvSpPr>
            <p:cNvPr id="11" name="Freeform 11"/>
            <p:cNvSpPr/>
            <p:nvPr/>
          </p:nvSpPr>
          <p:spPr>
            <a:xfrm>
              <a:off x="0" y="0"/>
              <a:ext cx="1395105" cy="372027"/>
            </a:xfrm>
            <a:custGeom>
              <a:avLst/>
              <a:gdLst/>
              <a:ahLst/>
              <a:cxnLst/>
              <a:rect l="l" t="t" r="r" b="b"/>
              <a:pathLst>
                <a:path w="1395105" h="372027">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txBody>
            <a:bodyPr/>
            <a:lstStyle/>
            <a:p>
              <a:endParaRPr lang="en-US"/>
            </a:p>
          </p:txBody>
        </p:sp>
        <p:sp>
          <p:nvSpPr>
            <p:cNvPr id="12" name="TextBox 12"/>
            <p:cNvSpPr txBox="1"/>
            <p:nvPr/>
          </p:nvSpPr>
          <p:spPr>
            <a:xfrm>
              <a:off x="0" y="-47625"/>
              <a:ext cx="1395105" cy="419652"/>
            </a:xfrm>
            <a:prstGeom prst="rect">
              <a:avLst/>
            </a:prstGeom>
          </p:spPr>
          <p:txBody>
            <a:bodyPr lIns="50800" tIns="50800" rIns="50800" bIns="50800" rtlCol="0" anchor="ctr"/>
            <a:lstStyle/>
            <a:p>
              <a:pPr algn="ctr">
                <a:lnSpc>
                  <a:spcPts val="3499"/>
                </a:lnSpc>
              </a:pPr>
              <a:r>
                <a:rPr lang="en-US" sz="2499" b="1">
                  <a:solidFill>
                    <a:srgbClr val="000000"/>
                  </a:solidFill>
                  <a:latin typeface="Canva Sans Bold"/>
                  <a:ea typeface="Canva Sans Bold"/>
                  <a:cs typeface="Canva Sans Bold"/>
                  <a:sym typeface="Canva Sans Bold"/>
                </a:rPr>
                <a:t>Create Proposal</a:t>
              </a:r>
            </a:p>
            <a:p>
              <a:pPr algn="ctr">
                <a:lnSpc>
                  <a:spcPts val="2799"/>
                </a:lnSpc>
              </a:pPr>
              <a:r>
                <a:rPr lang="en-US" sz="1999">
                  <a:solidFill>
                    <a:srgbClr val="000000"/>
                  </a:solidFill>
                  <a:latin typeface="Canva Sans"/>
                  <a:ea typeface="Canva Sans"/>
                  <a:cs typeface="Canva Sans"/>
                  <a:sym typeface="Canva Sans"/>
                </a:rPr>
                <a:t>A new voting proposal is created</a:t>
              </a:r>
            </a:p>
          </p:txBody>
        </p:sp>
      </p:grpSp>
      <p:grpSp>
        <p:nvGrpSpPr>
          <p:cNvPr id="13" name="Group 13"/>
          <p:cNvGrpSpPr/>
          <p:nvPr/>
        </p:nvGrpSpPr>
        <p:grpSpPr>
          <a:xfrm>
            <a:off x="10871300" y="4348400"/>
            <a:ext cx="5297041" cy="1412541"/>
            <a:chOff x="0" y="0"/>
            <a:chExt cx="1395105" cy="372027"/>
          </a:xfrm>
        </p:grpSpPr>
        <p:sp>
          <p:nvSpPr>
            <p:cNvPr id="14" name="Freeform 14"/>
            <p:cNvSpPr/>
            <p:nvPr/>
          </p:nvSpPr>
          <p:spPr>
            <a:xfrm>
              <a:off x="0" y="0"/>
              <a:ext cx="1395105" cy="372027"/>
            </a:xfrm>
            <a:custGeom>
              <a:avLst/>
              <a:gdLst/>
              <a:ahLst/>
              <a:cxnLst/>
              <a:rect l="l" t="t" r="r" b="b"/>
              <a:pathLst>
                <a:path w="1395105" h="372027">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txBody>
            <a:bodyPr/>
            <a:lstStyle/>
            <a:p>
              <a:endParaRPr lang="en-US"/>
            </a:p>
          </p:txBody>
        </p:sp>
        <p:sp>
          <p:nvSpPr>
            <p:cNvPr id="15" name="TextBox 15"/>
            <p:cNvSpPr txBox="1"/>
            <p:nvPr/>
          </p:nvSpPr>
          <p:spPr>
            <a:xfrm>
              <a:off x="0" y="-47625"/>
              <a:ext cx="1395105" cy="419652"/>
            </a:xfrm>
            <a:prstGeom prst="rect">
              <a:avLst/>
            </a:prstGeom>
          </p:spPr>
          <p:txBody>
            <a:bodyPr lIns="50800" tIns="50800" rIns="50800" bIns="50800" rtlCol="0" anchor="ctr"/>
            <a:lstStyle/>
            <a:p>
              <a:pPr algn="ctr">
                <a:lnSpc>
                  <a:spcPts val="3499"/>
                </a:lnSpc>
              </a:pPr>
              <a:r>
                <a:rPr lang="en-US" sz="2499" b="1">
                  <a:solidFill>
                    <a:srgbClr val="000000"/>
                  </a:solidFill>
                  <a:latin typeface="Canva Sans Bold"/>
                  <a:ea typeface="Canva Sans Bold"/>
                  <a:cs typeface="Canva Sans Bold"/>
                  <a:sym typeface="Canva Sans Bold"/>
                </a:rPr>
                <a:t>Cast Vote</a:t>
              </a:r>
            </a:p>
            <a:p>
              <a:pPr algn="ctr">
                <a:lnSpc>
                  <a:spcPts val="2799"/>
                </a:lnSpc>
              </a:pPr>
              <a:r>
                <a:rPr lang="en-US" sz="1999">
                  <a:solidFill>
                    <a:srgbClr val="000000"/>
                  </a:solidFill>
                  <a:latin typeface="Canva Sans"/>
                  <a:ea typeface="Canva Sans"/>
                  <a:cs typeface="Canva Sans"/>
                  <a:sym typeface="Canva Sans"/>
                </a:rPr>
                <a:t>Voters cast their votes on a proposal</a:t>
              </a:r>
            </a:p>
          </p:txBody>
        </p:sp>
      </p:grpSp>
      <p:grpSp>
        <p:nvGrpSpPr>
          <p:cNvPr id="16" name="Group 16"/>
          <p:cNvGrpSpPr/>
          <p:nvPr/>
        </p:nvGrpSpPr>
        <p:grpSpPr>
          <a:xfrm>
            <a:off x="10871300" y="6673932"/>
            <a:ext cx="5297041" cy="1412541"/>
            <a:chOff x="0" y="0"/>
            <a:chExt cx="1395105" cy="372027"/>
          </a:xfrm>
        </p:grpSpPr>
        <p:sp>
          <p:nvSpPr>
            <p:cNvPr id="17" name="Freeform 17"/>
            <p:cNvSpPr/>
            <p:nvPr/>
          </p:nvSpPr>
          <p:spPr>
            <a:xfrm>
              <a:off x="0" y="0"/>
              <a:ext cx="1395105" cy="372027"/>
            </a:xfrm>
            <a:custGeom>
              <a:avLst/>
              <a:gdLst/>
              <a:ahLst/>
              <a:cxnLst/>
              <a:rect l="l" t="t" r="r" b="b"/>
              <a:pathLst>
                <a:path w="1395105" h="372027">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txBody>
            <a:bodyPr/>
            <a:lstStyle/>
            <a:p>
              <a:endParaRPr lang="en-US"/>
            </a:p>
          </p:txBody>
        </p:sp>
        <p:sp>
          <p:nvSpPr>
            <p:cNvPr id="18" name="TextBox 18"/>
            <p:cNvSpPr txBox="1"/>
            <p:nvPr/>
          </p:nvSpPr>
          <p:spPr>
            <a:xfrm>
              <a:off x="0" y="-47625"/>
              <a:ext cx="1395105" cy="419652"/>
            </a:xfrm>
            <a:prstGeom prst="rect">
              <a:avLst/>
            </a:prstGeom>
          </p:spPr>
          <p:txBody>
            <a:bodyPr lIns="50800" tIns="50800" rIns="50800" bIns="50800" rtlCol="0" anchor="ctr"/>
            <a:lstStyle/>
            <a:p>
              <a:pPr algn="ctr">
                <a:lnSpc>
                  <a:spcPts val="3499"/>
                </a:lnSpc>
              </a:pPr>
              <a:r>
                <a:rPr lang="en-US" sz="2499" b="1">
                  <a:solidFill>
                    <a:srgbClr val="070404"/>
                  </a:solidFill>
                  <a:latin typeface="Canva Sans Bold"/>
                  <a:ea typeface="Canva Sans Bold"/>
                  <a:cs typeface="Canva Sans Bold"/>
                  <a:sym typeface="Canva Sans Bold"/>
                </a:rPr>
                <a:t>Change / Retract Vote</a:t>
              </a:r>
            </a:p>
            <a:p>
              <a:pPr algn="ctr">
                <a:lnSpc>
                  <a:spcPts val="2799"/>
                </a:lnSpc>
              </a:pPr>
              <a:r>
                <a:rPr lang="en-US" sz="1999">
                  <a:solidFill>
                    <a:srgbClr val="070404"/>
                  </a:solidFill>
                  <a:latin typeface="Canva Sans"/>
                  <a:ea typeface="Canva Sans"/>
                  <a:cs typeface="Canva Sans"/>
                  <a:sym typeface="Canva Sans"/>
                </a:rPr>
                <a:t>Voters can change or retract their vote</a:t>
              </a:r>
            </a:p>
          </p:txBody>
        </p:sp>
      </p:grpSp>
      <p:grpSp>
        <p:nvGrpSpPr>
          <p:cNvPr id="19" name="Group 19"/>
          <p:cNvGrpSpPr/>
          <p:nvPr/>
        </p:nvGrpSpPr>
        <p:grpSpPr>
          <a:xfrm>
            <a:off x="2534211" y="6382965"/>
            <a:ext cx="5297041" cy="1994476"/>
            <a:chOff x="0" y="0"/>
            <a:chExt cx="1395105" cy="525294"/>
          </a:xfrm>
        </p:grpSpPr>
        <p:sp>
          <p:nvSpPr>
            <p:cNvPr id="20" name="Freeform 20"/>
            <p:cNvSpPr/>
            <p:nvPr/>
          </p:nvSpPr>
          <p:spPr>
            <a:xfrm>
              <a:off x="0" y="0"/>
              <a:ext cx="1395105" cy="525294"/>
            </a:xfrm>
            <a:custGeom>
              <a:avLst/>
              <a:gdLst/>
              <a:ahLst/>
              <a:cxnLst/>
              <a:rect l="l" t="t" r="r" b="b"/>
              <a:pathLst>
                <a:path w="1395105" h="525294">
                  <a:moveTo>
                    <a:pt x="29231" y="0"/>
                  </a:moveTo>
                  <a:lnTo>
                    <a:pt x="1365874" y="0"/>
                  </a:lnTo>
                  <a:cubicBezTo>
                    <a:pt x="1373627" y="0"/>
                    <a:pt x="1381062" y="3080"/>
                    <a:pt x="1386544" y="8562"/>
                  </a:cubicBezTo>
                  <a:cubicBezTo>
                    <a:pt x="1392026" y="14043"/>
                    <a:pt x="1395105" y="21479"/>
                    <a:pt x="1395105" y="29231"/>
                  </a:cubicBezTo>
                  <a:lnTo>
                    <a:pt x="1395105" y="496063"/>
                  </a:lnTo>
                  <a:cubicBezTo>
                    <a:pt x="1395105" y="503816"/>
                    <a:pt x="1392026" y="511251"/>
                    <a:pt x="1386544" y="516733"/>
                  </a:cubicBezTo>
                  <a:cubicBezTo>
                    <a:pt x="1381062" y="522214"/>
                    <a:pt x="1373627" y="525294"/>
                    <a:pt x="1365874" y="525294"/>
                  </a:cubicBezTo>
                  <a:lnTo>
                    <a:pt x="29231" y="525294"/>
                  </a:lnTo>
                  <a:cubicBezTo>
                    <a:pt x="21479" y="525294"/>
                    <a:pt x="14043" y="522214"/>
                    <a:pt x="8562" y="516733"/>
                  </a:cubicBezTo>
                  <a:cubicBezTo>
                    <a:pt x="3080" y="511251"/>
                    <a:pt x="0" y="503816"/>
                    <a:pt x="0" y="496063"/>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txBody>
            <a:bodyPr/>
            <a:lstStyle/>
            <a:p>
              <a:endParaRPr lang="en-US"/>
            </a:p>
          </p:txBody>
        </p:sp>
        <p:sp>
          <p:nvSpPr>
            <p:cNvPr id="21" name="TextBox 21"/>
            <p:cNvSpPr txBox="1"/>
            <p:nvPr/>
          </p:nvSpPr>
          <p:spPr>
            <a:xfrm>
              <a:off x="0" y="-47625"/>
              <a:ext cx="1395105" cy="572919"/>
            </a:xfrm>
            <a:prstGeom prst="rect">
              <a:avLst/>
            </a:prstGeom>
          </p:spPr>
          <p:txBody>
            <a:bodyPr lIns="50800" tIns="50800" rIns="50800" bIns="50800" rtlCol="0" anchor="ctr"/>
            <a:lstStyle/>
            <a:p>
              <a:pPr algn="ctr">
                <a:lnSpc>
                  <a:spcPts val="3499"/>
                </a:lnSpc>
              </a:pPr>
              <a:r>
                <a:rPr lang="en-US" sz="2499" b="1">
                  <a:solidFill>
                    <a:srgbClr val="000000"/>
                  </a:solidFill>
                  <a:latin typeface="Canva Sans Bold"/>
                  <a:ea typeface="Canva Sans Bold"/>
                  <a:cs typeface="Canva Sans Bold"/>
                  <a:sym typeface="Canva Sans Bold"/>
                </a:rPr>
                <a:t>Tallying</a:t>
              </a:r>
            </a:p>
            <a:p>
              <a:pPr algn="ctr">
                <a:lnSpc>
                  <a:spcPts val="3499"/>
                </a:lnSpc>
              </a:pPr>
              <a:r>
                <a:rPr lang="en-US" sz="2499">
                  <a:solidFill>
                    <a:srgbClr val="000000"/>
                  </a:solidFill>
                  <a:latin typeface="Canva Sans"/>
                  <a:ea typeface="Canva Sans"/>
                  <a:cs typeface="Canva Sans"/>
                  <a:sym typeface="Canva Sans"/>
                </a:rPr>
                <a:t>Votes are automatically tallied during the proposal period</a:t>
              </a:r>
            </a:p>
          </p:txBody>
        </p:sp>
      </p:grpSp>
      <p:sp>
        <p:nvSpPr>
          <p:cNvPr id="22" name="AutoShape 22"/>
          <p:cNvSpPr/>
          <p:nvPr/>
        </p:nvSpPr>
        <p:spPr>
          <a:xfrm>
            <a:off x="7416700" y="2615829"/>
            <a:ext cx="3454599" cy="0"/>
          </a:xfrm>
          <a:prstGeom prst="line">
            <a:avLst/>
          </a:prstGeom>
          <a:ln w="76200" cap="flat">
            <a:solidFill>
              <a:srgbClr val="F5F5F5"/>
            </a:solidFill>
            <a:prstDash val="solid"/>
            <a:headEnd type="none" w="sm" len="sm"/>
            <a:tailEnd type="arrow" w="med" len="sm"/>
          </a:ln>
        </p:spPr>
        <p:txBody>
          <a:bodyPr/>
          <a:lstStyle/>
          <a:p>
            <a:endParaRPr lang="en-US"/>
          </a:p>
        </p:txBody>
      </p:sp>
      <p:sp>
        <p:nvSpPr>
          <p:cNvPr id="23" name="AutoShape 23"/>
          <p:cNvSpPr/>
          <p:nvPr/>
        </p:nvSpPr>
        <p:spPr>
          <a:xfrm flipH="1">
            <a:off x="13519820" y="3322100"/>
            <a:ext cx="0" cy="1026300"/>
          </a:xfrm>
          <a:prstGeom prst="line">
            <a:avLst/>
          </a:prstGeom>
          <a:ln w="76200" cap="flat">
            <a:solidFill>
              <a:srgbClr val="F5F5F5"/>
            </a:solidFill>
            <a:prstDash val="solid"/>
            <a:headEnd type="none" w="sm" len="sm"/>
            <a:tailEnd type="arrow" w="med" len="sm"/>
          </a:ln>
        </p:spPr>
        <p:txBody>
          <a:bodyPr/>
          <a:lstStyle/>
          <a:p>
            <a:endParaRPr lang="en-US"/>
          </a:p>
        </p:txBody>
      </p:sp>
      <p:sp>
        <p:nvSpPr>
          <p:cNvPr id="24" name="AutoShape 24"/>
          <p:cNvSpPr/>
          <p:nvPr/>
        </p:nvSpPr>
        <p:spPr>
          <a:xfrm flipH="1" flipV="1">
            <a:off x="7831252" y="7380203"/>
            <a:ext cx="3040048" cy="0"/>
          </a:xfrm>
          <a:prstGeom prst="line">
            <a:avLst/>
          </a:prstGeom>
          <a:ln w="76200" cap="flat">
            <a:solidFill>
              <a:srgbClr val="F5F5F5"/>
            </a:solidFill>
            <a:prstDash val="solid"/>
            <a:headEnd type="none" w="sm" len="sm"/>
            <a:tailEnd type="arrow" w="med" len="sm"/>
          </a:ln>
        </p:spPr>
        <p:txBody>
          <a:bodyPr/>
          <a:lstStyle/>
          <a:p>
            <a:endParaRPr lang="en-US"/>
          </a:p>
        </p:txBody>
      </p:sp>
      <p:sp>
        <p:nvSpPr>
          <p:cNvPr id="25" name="AutoShape 25"/>
          <p:cNvSpPr/>
          <p:nvPr/>
        </p:nvSpPr>
        <p:spPr>
          <a:xfrm>
            <a:off x="4768180" y="3322100"/>
            <a:ext cx="6103119" cy="1732570"/>
          </a:xfrm>
          <a:prstGeom prst="line">
            <a:avLst/>
          </a:prstGeom>
          <a:ln w="76200" cap="flat">
            <a:solidFill>
              <a:srgbClr val="F5F5F5"/>
            </a:solidFill>
            <a:prstDash val="solid"/>
            <a:headEnd type="none" w="sm" len="sm"/>
            <a:tailEnd type="arrow" w="med" len="sm"/>
          </a:ln>
        </p:spPr>
        <p:txBody>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4022" y="381395"/>
            <a:ext cx="17919957" cy="9524209"/>
            <a:chOff x="0" y="0"/>
            <a:chExt cx="4719659" cy="2508434"/>
          </a:xfrm>
        </p:grpSpPr>
        <p:sp>
          <p:nvSpPr>
            <p:cNvPr id="4" name="Freeform 4"/>
            <p:cNvSpPr/>
            <p:nvPr/>
          </p:nvSpPr>
          <p:spPr>
            <a:xfrm>
              <a:off x="0" y="0"/>
              <a:ext cx="4719659" cy="2508434"/>
            </a:xfrm>
            <a:custGeom>
              <a:avLst/>
              <a:gdLst/>
              <a:ahLst/>
              <a:cxnLst/>
              <a:rect l="l" t="t" r="r" b="b"/>
              <a:pathLst>
                <a:path w="4719659" h="2508434">
                  <a:moveTo>
                    <a:pt x="9505" y="0"/>
                  </a:moveTo>
                  <a:lnTo>
                    <a:pt x="4710155" y="0"/>
                  </a:lnTo>
                  <a:cubicBezTo>
                    <a:pt x="4715404" y="0"/>
                    <a:pt x="4719659" y="4255"/>
                    <a:pt x="4719659" y="9505"/>
                  </a:cubicBezTo>
                  <a:lnTo>
                    <a:pt x="4719659" y="2498929"/>
                  </a:lnTo>
                  <a:cubicBezTo>
                    <a:pt x="4719659" y="2501450"/>
                    <a:pt x="4718658" y="2503868"/>
                    <a:pt x="4716875" y="2505650"/>
                  </a:cubicBezTo>
                  <a:cubicBezTo>
                    <a:pt x="4715093" y="2507432"/>
                    <a:pt x="4712676" y="2508434"/>
                    <a:pt x="4710155" y="2508434"/>
                  </a:cubicBezTo>
                  <a:lnTo>
                    <a:pt x="9505" y="2508434"/>
                  </a:lnTo>
                  <a:cubicBezTo>
                    <a:pt x="6984" y="2508434"/>
                    <a:pt x="4566" y="2507432"/>
                    <a:pt x="2784" y="2505650"/>
                  </a:cubicBezTo>
                  <a:cubicBezTo>
                    <a:pt x="1001" y="2503868"/>
                    <a:pt x="0" y="2501450"/>
                    <a:pt x="0" y="2498929"/>
                  </a:cubicBezTo>
                  <a:lnTo>
                    <a:pt x="0" y="9505"/>
                  </a:lnTo>
                  <a:cubicBezTo>
                    <a:pt x="0" y="6984"/>
                    <a:pt x="1001" y="4566"/>
                    <a:pt x="2784" y="2784"/>
                  </a:cubicBezTo>
                  <a:cubicBezTo>
                    <a:pt x="4566" y="1001"/>
                    <a:pt x="6984" y="0"/>
                    <a:pt x="9505" y="0"/>
                  </a:cubicBezTo>
                  <a:close/>
                </a:path>
              </a:pathLst>
            </a:custGeom>
            <a:solidFill>
              <a:srgbClr val="155C94"/>
            </a:solidFill>
          </p:spPr>
          <p:txBody>
            <a:bodyPr/>
            <a:lstStyle/>
            <a:p>
              <a:endParaRPr lang="en-US"/>
            </a:p>
          </p:txBody>
        </p:sp>
        <p:sp>
          <p:nvSpPr>
            <p:cNvPr id="5" name="TextBox 5"/>
            <p:cNvSpPr txBox="1"/>
            <p:nvPr/>
          </p:nvSpPr>
          <p:spPr>
            <a:xfrm>
              <a:off x="0" y="-38100"/>
              <a:ext cx="4719659" cy="254653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414927" y="2858456"/>
            <a:ext cx="11780153" cy="3578222"/>
          </a:xfrm>
          <a:custGeom>
            <a:avLst/>
            <a:gdLst/>
            <a:ahLst/>
            <a:cxnLst/>
            <a:rect l="l" t="t" r="r" b="b"/>
            <a:pathLst>
              <a:path w="11780153" h="3578222">
                <a:moveTo>
                  <a:pt x="0" y="0"/>
                </a:moveTo>
                <a:lnTo>
                  <a:pt x="11780153" y="0"/>
                </a:lnTo>
                <a:lnTo>
                  <a:pt x="11780153" y="3578222"/>
                </a:lnTo>
                <a:lnTo>
                  <a:pt x="0" y="3578222"/>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4079948" y="3805772"/>
            <a:ext cx="2007317" cy="2387718"/>
            <a:chOff x="0" y="-57148"/>
            <a:chExt cx="2676423" cy="3183625"/>
          </a:xfrm>
        </p:grpSpPr>
        <p:sp>
          <p:nvSpPr>
            <p:cNvPr id="8" name="AutoShape 8"/>
            <p:cNvSpPr/>
            <p:nvPr/>
          </p:nvSpPr>
          <p:spPr>
            <a:xfrm>
              <a:off x="0" y="257881"/>
              <a:ext cx="779422" cy="0"/>
            </a:xfrm>
            <a:prstGeom prst="line">
              <a:avLst/>
            </a:prstGeom>
            <a:ln w="64470" cap="flat">
              <a:solidFill>
                <a:srgbClr val="FF5757"/>
              </a:solidFill>
              <a:prstDash val="solid"/>
              <a:headEnd type="none" w="sm" len="sm"/>
              <a:tailEnd type="arrow" w="med" len="sm"/>
            </a:ln>
          </p:spPr>
          <p:txBody>
            <a:bodyPr/>
            <a:lstStyle/>
            <a:p>
              <a:endParaRPr lang="en-US"/>
            </a:p>
          </p:txBody>
        </p:sp>
        <p:sp>
          <p:nvSpPr>
            <p:cNvPr id="9" name="AutoShape 9"/>
            <p:cNvSpPr/>
            <p:nvPr/>
          </p:nvSpPr>
          <p:spPr>
            <a:xfrm>
              <a:off x="0" y="1128119"/>
              <a:ext cx="779422" cy="0"/>
            </a:xfrm>
            <a:prstGeom prst="line">
              <a:avLst/>
            </a:prstGeom>
            <a:ln w="64470" cap="flat">
              <a:solidFill>
                <a:srgbClr val="FF5757"/>
              </a:solidFill>
              <a:prstDash val="solid"/>
              <a:headEnd type="none" w="sm" len="sm"/>
              <a:tailEnd type="arrow" w="med" len="sm"/>
            </a:ln>
          </p:spPr>
          <p:txBody>
            <a:bodyPr/>
            <a:lstStyle/>
            <a:p>
              <a:endParaRPr lang="en-US"/>
            </a:p>
          </p:txBody>
        </p:sp>
        <p:sp>
          <p:nvSpPr>
            <p:cNvPr id="10" name="AutoShape 10"/>
            <p:cNvSpPr/>
            <p:nvPr/>
          </p:nvSpPr>
          <p:spPr>
            <a:xfrm>
              <a:off x="0" y="1998467"/>
              <a:ext cx="779422" cy="0"/>
            </a:xfrm>
            <a:prstGeom prst="line">
              <a:avLst/>
            </a:prstGeom>
            <a:ln w="64470" cap="flat">
              <a:solidFill>
                <a:srgbClr val="FF5757"/>
              </a:solidFill>
              <a:prstDash val="solid"/>
              <a:headEnd type="none" w="sm" len="sm"/>
              <a:tailEnd type="arrow" w="med" len="sm"/>
            </a:ln>
          </p:spPr>
          <p:txBody>
            <a:bodyPr/>
            <a:lstStyle/>
            <a:p>
              <a:endParaRPr lang="en-US"/>
            </a:p>
          </p:txBody>
        </p:sp>
        <p:sp>
          <p:nvSpPr>
            <p:cNvPr id="11" name="AutoShape 11"/>
            <p:cNvSpPr/>
            <p:nvPr/>
          </p:nvSpPr>
          <p:spPr>
            <a:xfrm>
              <a:off x="0" y="2868815"/>
              <a:ext cx="779422" cy="0"/>
            </a:xfrm>
            <a:prstGeom prst="line">
              <a:avLst/>
            </a:prstGeom>
            <a:ln w="64470" cap="flat">
              <a:solidFill>
                <a:srgbClr val="FF5757"/>
              </a:solidFill>
              <a:prstDash val="solid"/>
              <a:headEnd type="none" w="sm" len="sm"/>
              <a:tailEnd type="arrow" w="med" len="sm"/>
            </a:ln>
          </p:spPr>
          <p:txBody>
            <a:bodyPr/>
            <a:lstStyle/>
            <a:p>
              <a:endParaRPr lang="en-US"/>
            </a:p>
          </p:txBody>
        </p:sp>
        <p:sp>
          <p:nvSpPr>
            <p:cNvPr id="12" name="TextBox 12"/>
            <p:cNvSpPr txBox="1"/>
            <p:nvPr/>
          </p:nvSpPr>
          <p:spPr>
            <a:xfrm>
              <a:off x="996841" y="-57148"/>
              <a:ext cx="1679582" cy="578878"/>
            </a:xfrm>
            <a:prstGeom prst="rect">
              <a:avLst/>
            </a:prstGeom>
          </p:spPr>
          <p:txBody>
            <a:bodyPr wrap="square" lIns="0" tIns="0" rIns="0" bIns="0" rtlCol="0" anchor="t">
              <a:spAutoFit/>
            </a:bodyPr>
            <a:lstStyle/>
            <a:p>
              <a:pPr algn="ctr">
                <a:lnSpc>
                  <a:spcPts val="3553"/>
                </a:lnSpc>
              </a:pPr>
              <a:r>
                <a:rPr lang="en-US" sz="2538" b="1" dirty="0">
                  <a:solidFill>
                    <a:srgbClr val="EDEDED"/>
                  </a:solidFill>
                  <a:latin typeface="Bricolage Grotesque Bold"/>
                  <a:ea typeface="Bricolage Grotesque Bold"/>
                  <a:cs typeface="Bricolage Grotesque Bold"/>
                  <a:sym typeface="Bricolage Grotesque Bold"/>
                </a:rPr>
                <a:t>$  0.003</a:t>
              </a:r>
            </a:p>
          </p:txBody>
        </p:sp>
        <p:sp>
          <p:nvSpPr>
            <p:cNvPr id="13" name="TextBox 13"/>
            <p:cNvSpPr txBox="1"/>
            <p:nvPr/>
          </p:nvSpPr>
          <p:spPr>
            <a:xfrm>
              <a:off x="996757" y="813091"/>
              <a:ext cx="1679582" cy="578878"/>
            </a:xfrm>
            <a:prstGeom prst="rect">
              <a:avLst/>
            </a:prstGeom>
          </p:spPr>
          <p:txBody>
            <a:bodyPr wrap="square" lIns="0" tIns="0" rIns="0" bIns="0" rtlCol="0" anchor="t">
              <a:spAutoFit/>
            </a:bodyPr>
            <a:lstStyle/>
            <a:p>
              <a:pPr algn="ctr">
                <a:lnSpc>
                  <a:spcPts val="3553"/>
                </a:lnSpc>
              </a:pPr>
              <a:r>
                <a:rPr lang="en-US" sz="2538" b="1" dirty="0">
                  <a:solidFill>
                    <a:srgbClr val="EDEDED"/>
                  </a:solidFill>
                  <a:latin typeface="Bricolage Grotesque Bold"/>
                  <a:ea typeface="Bricolage Grotesque Bold"/>
                  <a:cs typeface="Bricolage Grotesque Bold"/>
                  <a:sym typeface="Bricolage Grotesque Bold"/>
                </a:rPr>
                <a:t>$  0.019</a:t>
              </a:r>
            </a:p>
          </p:txBody>
        </p:sp>
        <p:sp>
          <p:nvSpPr>
            <p:cNvPr id="14" name="TextBox 14"/>
            <p:cNvSpPr txBox="1"/>
            <p:nvPr/>
          </p:nvSpPr>
          <p:spPr>
            <a:xfrm>
              <a:off x="978961" y="1683330"/>
              <a:ext cx="1697378" cy="578878"/>
            </a:xfrm>
            <a:prstGeom prst="rect">
              <a:avLst/>
            </a:prstGeom>
          </p:spPr>
          <p:txBody>
            <a:bodyPr wrap="square" lIns="0" tIns="0" rIns="0" bIns="0" rtlCol="0" anchor="t">
              <a:spAutoFit/>
            </a:bodyPr>
            <a:lstStyle/>
            <a:p>
              <a:pPr algn="ctr">
                <a:lnSpc>
                  <a:spcPts val="3553"/>
                </a:lnSpc>
              </a:pPr>
              <a:r>
                <a:rPr lang="en-US" sz="2538" b="1" dirty="0">
                  <a:solidFill>
                    <a:srgbClr val="EDEDED"/>
                  </a:solidFill>
                  <a:latin typeface="Bricolage Grotesque Bold"/>
                  <a:ea typeface="Bricolage Grotesque Bold"/>
                  <a:cs typeface="Bricolage Grotesque Bold"/>
                  <a:sym typeface="Bricolage Grotesque Bold"/>
                </a:rPr>
                <a:t>$  0.048</a:t>
              </a:r>
            </a:p>
          </p:txBody>
        </p:sp>
        <p:sp>
          <p:nvSpPr>
            <p:cNvPr id="15" name="TextBox 15"/>
            <p:cNvSpPr txBox="1"/>
            <p:nvPr/>
          </p:nvSpPr>
          <p:spPr>
            <a:xfrm>
              <a:off x="978877" y="2553566"/>
              <a:ext cx="1433790" cy="572911"/>
            </a:xfrm>
            <a:prstGeom prst="rect">
              <a:avLst/>
            </a:prstGeom>
          </p:spPr>
          <p:txBody>
            <a:bodyPr lIns="0" tIns="0" rIns="0" bIns="0" rtlCol="0" anchor="t">
              <a:spAutoFit/>
            </a:bodyPr>
            <a:lstStyle/>
            <a:p>
              <a:pPr algn="ctr">
                <a:lnSpc>
                  <a:spcPts val="3553"/>
                </a:lnSpc>
              </a:pPr>
              <a:r>
                <a:rPr lang="en-US" sz="2538" b="1">
                  <a:solidFill>
                    <a:srgbClr val="EDEDED"/>
                  </a:solidFill>
                  <a:latin typeface="Bricolage Grotesque Bold"/>
                  <a:ea typeface="Bricolage Grotesque Bold"/>
                  <a:cs typeface="Bricolage Grotesque Bold"/>
                  <a:sym typeface="Bricolage Grotesque Bold"/>
                </a:rPr>
                <a:t>$  0.177</a:t>
              </a:r>
            </a:p>
          </p:txBody>
        </p:sp>
      </p:grpSp>
      <p:sp>
        <p:nvSpPr>
          <p:cNvPr id="16" name="TextBox 16"/>
          <p:cNvSpPr txBox="1"/>
          <p:nvPr/>
        </p:nvSpPr>
        <p:spPr>
          <a:xfrm>
            <a:off x="1028700" y="990600"/>
            <a:ext cx="13269288" cy="1026795"/>
          </a:xfrm>
          <a:prstGeom prst="rect">
            <a:avLst/>
          </a:prstGeom>
        </p:spPr>
        <p:txBody>
          <a:bodyPr lIns="0" tIns="0" rIns="0" bIns="0" rtlCol="0" anchor="t">
            <a:spAutoFit/>
          </a:bodyPr>
          <a:lstStyle/>
          <a:p>
            <a:pPr marL="0" lvl="0" indent="0" algn="l">
              <a:lnSpc>
                <a:spcPts val="6240"/>
              </a:lnSpc>
            </a:pPr>
            <a:r>
              <a:rPr lang="en-US" sz="6500">
                <a:solidFill>
                  <a:srgbClr val="EDEDED"/>
                </a:solidFill>
                <a:latin typeface="Rustic Printed"/>
                <a:ea typeface="Rustic Printed"/>
                <a:cs typeface="Rustic Printed"/>
                <a:sym typeface="Rustic Printed"/>
              </a:rPr>
              <a:t>Deployment: zKSync</a:t>
            </a:r>
          </a:p>
        </p:txBody>
      </p:sp>
      <p:sp>
        <p:nvSpPr>
          <p:cNvPr id="17" name="TextBox 17"/>
          <p:cNvSpPr txBox="1"/>
          <p:nvPr/>
        </p:nvSpPr>
        <p:spPr>
          <a:xfrm>
            <a:off x="6100843" y="7171466"/>
            <a:ext cx="6086313" cy="614939"/>
          </a:xfrm>
          <a:prstGeom prst="rect">
            <a:avLst/>
          </a:prstGeom>
        </p:spPr>
        <p:txBody>
          <a:bodyPr lIns="0" tIns="0" rIns="0" bIns="0" rtlCol="0" anchor="t">
            <a:spAutoFit/>
          </a:bodyPr>
          <a:lstStyle/>
          <a:p>
            <a:pPr algn="l">
              <a:lnSpc>
                <a:spcPts val="5021"/>
              </a:lnSpc>
            </a:pPr>
            <a:r>
              <a:rPr lang="en-US" sz="3719" spc="223">
                <a:solidFill>
                  <a:srgbClr val="FFFFFF"/>
                </a:solidFill>
                <a:latin typeface="Roboto"/>
                <a:ea typeface="Roboto"/>
                <a:cs typeface="Roboto"/>
                <a:sym typeface="Roboto"/>
              </a:rPr>
              <a:t>Avg cost  per Transaction</a:t>
            </a:r>
          </a:p>
        </p:txBody>
      </p:sp>
      <p:sp>
        <p:nvSpPr>
          <p:cNvPr id="18" name="TextBox 18"/>
          <p:cNvSpPr txBox="1"/>
          <p:nvPr/>
        </p:nvSpPr>
        <p:spPr>
          <a:xfrm>
            <a:off x="8190408" y="7918392"/>
            <a:ext cx="1907183" cy="605414"/>
          </a:xfrm>
          <a:prstGeom prst="rect">
            <a:avLst/>
          </a:prstGeom>
        </p:spPr>
        <p:txBody>
          <a:bodyPr lIns="0" tIns="0" rIns="0" bIns="0" rtlCol="0" anchor="t">
            <a:spAutoFit/>
          </a:bodyPr>
          <a:lstStyle/>
          <a:p>
            <a:pPr algn="l">
              <a:lnSpc>
                <a:spcPts val="5021"/>
              </a:lnSpc>
            </a:pPr>
            <a:r>
              <a:rPr lang="en-US" sz="3719" b="1" spc="223">
                <a:solidFill>
                  <a:srgbClr val="5FB643"/>
                </a:solidFill>
                <a:latin typeface="IBM Plex Mono Bold"/>
                <a:ea typeface="IBM Plex Mono Bold"/>
                <a:cs typeface="IBM Plex Mono Bold"/>
                <a:sym typeface="IBM Plex Mono Bold"/>
              </a:rPr>
              <a:t>$ 0.06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10</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FRONTEND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0" y="3729571"/>
            <a:ext cx="18288000" cy="2899166"/>
          </a:xfrm>
          <a:prstGeom prst="rect">
            <a:avLst/>
          </a:prstGeom>
        </p:spPr>
        <p:txBody>
          <a:bodyPr lIns="0" tIns="0" rIns="0" bIns="0" rtlCol="0" anchor="t">
            <a:spAutoFit/>
          </a:bodyPr>
          <a:lstStyle/>
          <a:p>
            <a:pPr algn="ctr">
              <a:lnSpc>
                <a:spcPts val="20547"/>
              </a:lnSpc>
            </a:pPr>
            <a:r>
              <a:rPr lang="en-US" sz="25684" b="1" i="1" spc="-385">
                <a:solidFill>
                  <a:srgbClr val="373941"/>
                </a:solidFill>
                <a:latin typeface="Gotham Condensed Bold Italics"/>
                <a:ea typeface="Gotham Condensed Bold Italics"/>
                <a:cs typeface="Gotham Condensed Bold Italics"/>
                <a:sym typeface="Gotham Condensed Bold Italics"/>
              </a:rPr>
              <a:t>DEMO TIME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5555" b="-5555"/>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5625" b="5625"/>
          <a:stretch>
            <a:fillRect/>
          </a:stretch>
        </p:blipFill>
        <p:spPr>
          <a:xfrm>
            <a:off x="0" y="342900"/>
            <a:ext cx="18288000" cy="8991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11</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CONCLUSION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PROJECT SUMMARY &amp; IMPACT</a:t>
            </a:r>
          </a:p>
        </p:txBody>
      </p:sp>
      <p:sp>
        <p:nvSpPr>
          <p:cNvPr id="7" name="TextBox 7"/>
          <p:cNvSpPr txBox="1"/>
          <p:nvPr/>
        </p:nvSpPr>
        <p:spPr>
          <a:xfrm>
            <a:off x="1452769" y="2976310"/>
            <a:ext cx="15420561" cy="5955809"/>
          </a:xfrm>
          <a:prstGeom prst="rect">
            <a:avLst/>
          </a:prstGeom>
        </p:spPr>
        <p:txBody>
          <a:bodyPr lIns="0" tIns="0" rIns="0" bIns="0" rtlCol="0" anchor="t">
            <a:spAutoFit/>
          </a:bodyPr>
          <a:lstStyle/>
          <a:p>
            <a:pPr marL="719808" lvl="1" indent="-359904" algn="l">
              <a:lnSpc>
                <a:spcPts val="5301"/>
              </a:lnSpc>
              <a:buFont typeface="Arial"/>
              <a:buChar char="•"/>
            </a:pPr>
            <a:r>
              <a:rPr lang="en-US" sz="3333" spc="200">
                <a:solidFill>
                  <a:srgbClr val="FFFFFF"/>
                </a:solidFill>
                <a:latin typeface="Canva Sans"/>
                <a:ea typeface="Canva Sans"/>
                <a:cs typeface="Canva Sans"/>
                <a:sym typeface="Canva Sans"/>
              </a:rPr>
              <a:t>Developed a secure, AI-powered e-voting system using blockchain.</a:t>
            </a:r>
          </a:p>
          <a:p>
            <a:pPr marL="719808" lvl="1" indent="-359904" algn="l">
              <a:lnSpc>
                <a:spcPts val="5301"/>
              </a:lnSpc>
              <a:buFont typeface="Arial"/>
              <a:buChar char="•"/>
            </a:pPr>
            <a:r>
              <a:rPr lang="en-US" sz="3333" spc="200">
                <a:solidFill>
                  <a:srgbClr val="FFFFFF"/>
                </a:solidFill>
                <a:latin typeface="Canva Sans"/>
                <a:ea typeface="Canva Sans"/>
                <a:cs typeface="Canva Sans"/>
                <a:sym typeface="Canva Sans"/>
              </a:rPr>
              <a:t>Integrated multiple technologies:</a:t>
            </a:r>
          </a:p>
          <a:p>
            <a:pPr algn="l">
              <a:lnSpc>
                <a:spcPts val="5301"/>
              </a:lnSpc>
            </a:pPr>
            <a:r>
              <a:rPr lang="en-US" sz="3333" spc="200">
                <a:solidFill>
                  <a:srgbClr val="FFFFFF"/>
                </a:solidFill>
                <a:latin typeface="Canva Sans"/>
                <a:ea typeface="Canva Sans"/>
                <a:cs typeface="Canva Sans"/>
                <a:sym typeface="Canva Sans"/>
              </a:rPr>
              <a:t>          🔹 Face Verification              🔹 Object Detection</a:t>
            </a:r>
          </a:p>
          <a:p>
            <a:pPr algn="l">
              <a:lnSpc>
                <a:spcPts val="5301"/>
              </a:lnSpc>
            </a:pPr>
            <a:r>
              <a:rPr lang="en-US" sz="3333" spc="200">
                <a:solidFill>
                  <a:srgbClr val="FFFFFF"/>
                </a:solidFill>
                <a:latin typeface="Canva Sans"/>
                <a:ea typeface="Canva Sans"/>
                <a:cs typeface="Canva Sans"/>
                <a:sym typeface="Canva Sans"/>
              </a:rPr>
              <a:t>          🔹 Fake ID Detection             🔹 Dynamic Web Interface</a:t>
            </a:r>
          </a:p>
          <a:p>
            <a:pPr algn="l">
              <a:lnSpc>
                <a:spcPts val="5301"/>
              </a:lnSpc>
            </a:pPr>
            <a:r>
              <a:rPr lang="en-US" sz="3333" spc="200">
                <a:solidFill>
                  <a:srgbClr val="FFFFFF"/>
                </a:solidFill>
                <a:latin typeface="Canva Sans"/>
                <a:ea typeface="Canva Sans"/>
                <a:cs typeface="Canva Sans"/>
                <a:sym typeface="Canva Sans"/>
              </a:rPr>
              <a:t>          🔹 OCR for NID Extraction    🔹 zkSync Blockchain</a:t>
            </a:r>
          </a:p>
          <a:p>
            <a:pPr marL="719808" lvl="1" indent="-359904" algn="l">
              <a:lnSpc>
                <a:spcPts val="5301"/>
              </a:lnSpc>
              <a:buFont typeface="Arial"/>
              <a:buChar char="•"/>
            </a:pPr>
            <a:r>
              <a:rPr lang="en-US" sz="3333" spc="200">
                <a:solidFill>
                  <a:srgbClr val="FFFFFF"/>
                </a:solidFill>
                <a:latin typeface="Canva Sans"/>
                <a:ea typeface="Canva Sans"/>
                <a:cs typeface="Canva Sans"/>
                <a:sym typeface="Canva Sans"/>
              </a:rPr>
              <a:t>Ensures:</a:t>
            </a:r>
          </a:p>
          <a:p>
            <a:pPr algn="l">
              <a:lnSpc>
                <a:spcPts val="5301"/>
              </a:lnSpc>
            </a:pPr>
            <a:r>
              <a:rPr lang="en-US" sz="3333" spc="200">
                <a:solidFill>
                  <a:srgbClr val="FFFFFF"/>
                </a:solidFill>
                <a:latin typeface="Canva Sans"/>
                <a:ea typeface="Canva Sans"/>
                <a:cs typeface="Canva Sans"/>
                <a:sym typeface="Canva Sans"/>
              </a:rPr>
              <a:t>            - Identity Security                - Scalability &amp; Accessibility</a:t>
            </a:r>
          </a:p>
          <a:p>
            <a:pPr marL="0" lvl="0" indent="0" algn="l">
              <a:lnSpc>
                <a:spcPts val="5301"/>
              </a:lnSpc>
            </a:pPr>
            <a:r>
              <a:rPr lang="en-US" sz="3333" spc="200">
                <a:solidFill>
                  <a:srgbClr val="FFFFFF"/>
                </a:solidFill>
                <a:latin typeface="Canva Sans"/>
                <a:ea typeface="Canva Sans"/>
                <a:cs typeface="Canva Sans"/>
                <a:sym typeface="Canva Sans"/>
              </a:rPr>
              <a:t>            - Vote Integrity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WHAT WE ACCOMPLISHED</a:t>
            </a:r>
          </a:p>
        </p:txBody>
      </p:sp>
      <p:sp>
        <p:nvSpPr>
          <p:cNvPr id="7" name="TextBox 7"/>
          <p:cNvSpPr txBox="1"/>
          <p:nvPr/>
        </p:nvSpPr>
        <p:spPr>
          <a:xfrm>
            <a:off x="1433719" y="2576299"/>
            <a:ext cx="15420561" cy="7114353"/>
          </a:xfrm>
          <a:prstGeom prst="rect">
            <a:avLst/>
          </a:prstGeom>
        </p:spPr>
        <p:txBody>
          <a:bodyPr lIns="0" tIns="0" rIns="0" bIns="0" rtlCol="0" anchor="t">
            <a:spAutoFit/>
          </a:bodyPr>
          <a:lstStyle/>
          <a:p>
            <a:pPr marL="719808" lvl="1" indent="-359904" algn="l">
              <a:lnSpc>
                <a:spcPts val="5634"/>
              </a:lnSpc>
              <a:buFont typeface="Arial"/>
              <a:buChar char="•"/>
            </a:pPr>
            <a:r>
              <a:rPr lang="en-US" sz="3333" spc="200">
                <a:solidFill>
                  <a:srgbClr val="FFFFFF"/>
                </a:solidFill>
                <a:latin typeface="Canva Sans"/>
                <a:ea typeface="Canva Sans"/>
                <a:cs typeface="Canva Sans"/>
                <a:sym typeface="Canva Sans"/>
              </a:rPr>
              <a:t>Built a full pipeline from user verification to vote recording.</a:t>
            </a:r>
          </a:p>
          <a:p>
            <a:pPr marL="719808" lvl="1" indent="-359904" algn="l">
              <a:lnSpc>
                <a:spcPts val="5634"/>
              </a:lnSpc>
              <a:buFont typeface="Arial"/>
              <a:buChar char="•"/>
            </a:pPr>
            <a:r>
              <a:rPr lang="en-US" sz="3333" spc="200">
                <a:solidFill>
                  <a:srgbClr val="FFFFFF"/>
                </a:solidFill>
                <a:latin typeface="Canva Sans"/>
                <a:ea typeface="Canva Sans"/>
                <a:cs typeface="Canva Sans"/>
                <a:sym typeface="Canva Sans"/>
              </a:rPr>
              <a:t>Successfully extracted and verified National ID Numbers using OCR.</a:t>
            </a:r>
          </a:p>
          <a:p>
            <a:pPr marL="719808" lvl="1" indent="-359904" algn="l">
              <a:lnSpc>
                <a:spcPts val="5634"/>
              </a:lnSpc>
              <a:buFont typeface="Arial"/>
              <a:buChar char="•"/>
            </a:pPr>
            <a:r>
              <a:rPr lang="en-US" sz="3333" spc="200">
                <a:solidFill>
                  <a:srgbClr val="FFFFFF"/>
                </a:solidFill>
                <a:latin typeface="Canva Sans"/>
                <a:ea typeface="Canva Sans"/>
                <a:cs typeface="Canva Sans"/>
                <a:sym typeface="Canva Sans"/>
              </a:rPr>
              <a:t>Deployed facial recognition and fake ID detection for double-layered security.</a:t>
            </a:r>
          </a:p>
          <a:p>
            <a:pPr marL="719808" lvl="1" indent="-359904" algn="l">
              <a:lnSpc>
                <a:spcPts val="5634"/>
              </a:lnSpc>
              <a:buFont typeface="Arial"/>
              <a:buChar char="•"/>
            </a:pPr>
            <a:r>
              <a:rPr lang="en-US" sz="3333" spc="200">
                <a:solidFill>
                  <a:srgbClr val="FFFFFF"/>
                </a:solidFill>
                <a:latin typeface="Canva Sans"/>
                <a:ea typeface="Canva Sans"/>
                <a:cs typeface="Canva Sans"/>
                <a:sym typeface="Canva Sans"/>
              </a:rPr>
              <a:t>Integrated zkSync blockchain to store votes with immutability and transparency.</a:t>
            </a:r>
          </a:p>
          <a:p>
            <a:pPr marL="719808" lvl="1" indent="-359904" algn="l">
              <a:lnSpc>
                <a:spcPts val="5634"/>
              </a:lnSpc>
              <a:buFont typeface="Arial"/>
              <a:buChar char="•"/>
            </a:pPr>
            <a:r>
              <a:rPr lang="en-US" sz="3333" spc="200">
                <a:solidFill>
                  <a:srgbClr val="FFFFFF"/>
                </a:solidFill>
                <a:latin typeface="Canva Sans"/>
                <a:ea typeface="Canva Sans"/>
                <a:cs typeface="Canva Sans"/>
                <a:sym typeface="Canva Sans"/>
              </a:rPr>
              <a:t>Delivered a user-friendly web interface that hides backend complexity.</a:t>
            </a:r>
          </a:p>
          <a:p>
            <a:pPr marL="0" lvl="0" indent="0" algn="l">
              <a:lnSpc>
                <a:spcPts val="5791"/>
              </a:lnSpc>
            </a:pPr>
            <a:endParaRPr lang="en-US" sz="3333" spc="200">
              <a:solidFill>
                <a:srgbClr val="FFFFFF"/>
              </a:solidFill>
              <a:latin typeface="Canva Sans"/>
              <a:ea typeface="Canva Sans"/>
              <a:cs typeface="Canva Sans"/>
              <a:sym typeface="Canva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2528-FC5A-7FC8-6EA5-13306B4E62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3434E0-9754-1668-AECA-C83B3A497C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a:extLst>
              <a:ext uri="{FF2B5EF4-FFF2-40B4-BE49-F238E27FC236}">
                <a16:creationId xmlns:a16="http://schemas.microsoft.com/office/drawing/2014/main" id="{8FE0DDF8-30A6-FFE4-0AC0-082874C59A87}"/>
              </a:ext>
            </a:extLst>
          </p:cNvPr>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B7ED97E-DC54-B023-C9EC-672400D31312}"/>
              </a:ext>
            </a:extLst>
          </p:cNvPr>
          <p:cNvGrpSpPr/>
          <p:nvPr/>
        </p:nvGrpSpPr>
        <p:grpSpPr>
          <a:xfrm>
            <a:off x="1304118" y="1896373"/>
            <a:ext cx="2528233" cy="2416659"/>
            <a:chOff x="0" y="0"/>
            <a:chExt cx="665872" cy="636486"/>
          </a:xfrm>
        </p:grpSpPr>
        <p:sp>
          <p:nvSpPr>
            <p:cNvPr id="5" name="Freeform 5">
              <a:extLst>
                <a:ext uri="{FF2B5EF4-FFF2-40B4-BE49-F238E27FC236}">
                  <a16:creationId xmlns:a16="http://schemas.microsoft.com/office/drawing/2014/main" id="{6682F720-C58F-CD3B-1302-6803970A877E}"/>
                </a:ext>
              </a:extLst>
            </p:cNvPr>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a:extLst>
                <a:ext uri="{FF2B5EF4-FFF2-40B4-BE49-F238E27FC236}">
                  <a16:creationId xmlns:a16="http://schemas.microsoft.com/office/drawing/2014/main" id="{AF891C0E-6E32-6E64-33BD-449EF91F1D35}"/>
                </a:ext>
              </a:extLst>
            </p:cNvPr>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dirty="0">
                  <a:solidFill>
                    <a:srgbClr val="FFFFFF"/>
                  </a:solidFill>
                  <a:latin typeface="Canva Sans"/>
                  <a:ea typeface="Canva Sans"/>
                  <a:cs typeface="Canva Sans"/>
                  <a:sym typeface="Canva Sans"/>
                </a:rPr>
                <a:t>12</a:t>
              </a:r>
            </a:p>
          </p:txBody>
        </p:sp>
      </p:grpSp>
      <p:sp>
        <p:nvSpPr>
          <p:cNvPr id="7" name="TextBox 7">
            <a:extLst>
              <a:ext uri="{FF2B5EF4-FFF2-40B4-BE49-F238E27FC236}">
                <a16:creationId xmlns:a16="http://schemas.microsoft.com/office/drawing/2014/main" id="{2A6FF1B9-69BD-A5E2-CAE6-DAB3AA200B19}"/>
              </a:ext>
            </a:extLst>
          </p:cNvPr>
          <p:cNvSpPr txBox="1"/>
          <p:nvPr/>
        </p:nvSpPr>
        <p:spPr>
          <a:xfrm>
            <a:off x="1304118" y="4468767"/>
            <a:ext cx="8435223" cy="1247970"/>
          </a:xfrm>
          <a:prstGeom prst="rect">
            <a:avLst/>
          </a:prstGeom>
        </p:spPr>
        <p:txBody>
          <a:bodyPr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Future Work</a:t>
            </a:r>
          </a:p>
        </p:txBody>
      </p:sp>
    </p:spTree>
    <p:extLst>
      <p:ext uri="{BB962C8B-B14F-4D97-AF65-F5344CB8AC3E}">
        <p14:creationId xmlns:p14="http://schemas.microsoft.com/office/powerpoint/2010/main" val="249727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FUTURE ENHANCEMENTS</a:t>
            </a:r>
          </a:p>
        </p:txBody>
      </p:sp>
      <p:sp>
        <p:nvSpPr>
          <p:cNvPr id="7" name="TextBox 7"/>
          <p:cNvSpPr txBox="1"/>
          <p:nvPr/>
        </p:nvSpPr>
        <p:spPr>
          <a:xfrm>
            <a:off x="1433719" y="2691346"/>
            <a:ext cx="15420561" cy="7160119"/>
          </a:xfrm>
          <a:prstGeom prst="rect">
            <a:avLst/>
          </a:prstGeom>
        </p:spPr>
        <p:txBody>
          <a:bodyPr lIns="0" tIns="0" rIns="0" bIns="0" rtlCol="0" anchor="t">
            <a:spAutoFit/>
          </a:bodyPr>
          <a:lstStyle/>
          <a:p>
            <a:pPr marL="762987" lvl="1" indent="-381494" algn="l">
              <a:lnSpc>
                <a:spcPts val="4947"/>
              </a:lnSpc>
              <a:buFont typeface="Arial"/>
              <a:buChar char="•"/>
            </a:pPr>
            <a:r>
              <a:rPr lang="en-US" sz="3533" spc="212">
                <a:solidFill>
                  <a:srgbClr val="FFFFFF"/>
                </a:solidFill>
                <a:latin typeface="Canva Sans"/>
                <a:ea typeface="Canva Sans"/>
                <a:cs typeface="Canva Sans"/>
                <a:sym typeface="Canva Sans"/>
              </a:rPr>
              <a:t> </a:t>
            </a:r>
            <a:r>
              <a:rPr lang="en-US" sz="3533" b="1" spc="212">
                <a:solidFill>
                  <a:srgbClr val="FFFFFF"/>
                </a:solidFill>
                <a:latin typeface="Canva Sans Bold"/>
                <a:ea typeface="Canva Sans Bold"/>
                <a:cs typeface="Canva Sans Bold"/>
                <a:sym typeface="Canva Sans Bold"/>
              </a:rPr>
              <a:t>OCR Error Handling</a:t>
            </a:r>
          </a:p>
          <a:p>
            <a:pPr algn="l">
              <a:lnSpc>
                <a:spcPts val="4667"/>
              </a:lnSpc>
            </a:pPr>
            <a:r>
              <a:rPr lang="en-US" sz="3333" spc="200">
                <a:solidFill>
                  <a:srgbClr val="FFFFFF"/>
                </a:solidFill>
                <a:latin typeface="Canva Sans"/>
                <a:ea typeface="Canva Sans"/>
                <a:cs typeface="Canva Sans"/>
                <a:sym typeface="Canva Sans"/>
              </a:rPr>
              <a:t>Add a fallback flow to prompt the user to re-upload ID if OCR fails due to blur, lighting, or image quality.</a:t>
            </a:r>
          </a:p>
          <a:p>
            <a:pPr algn="l">
              <a:lnSpc>
                <a:spcPts val="4667"/>
              </a:lnSpc>
            </a:pPr>
            <a:endParaRPr lang="en-US" sz="3333" spc="200">
              <a:solidFill>
                <a:srgbClr val="FFFFFF"/>
              </a:solidFill>
              <a:latin typeface="Canva Sans"/>
              <a:ea typeface="Canva Sans"/>
              <a:cs typeface="Canva Sans"/>
              <a:sym typeface="Canva Sans"/>
            </a:endParaRPr>
          </a:p>
          <a:p>
            <a:pPr marL="762987" lvl="1" indent="-381494" algn="l">
              <a:lnSpc>
                <a:spcPts val="4947"/>
              </a:lnSpc>
              <a:buFont typeface="Arial"/>
              <a:buChar char="•"/>
            </a:pPr>
            <a:r>
              <a:rPr lang="en-US" sz="3533" b="1" spc="212">
                <a:solidFill>
                  <a:srgbClr val="FFFFFF"/>
                </a:solidFill>
                <a:latin typeface="Canva Sans Bold"/>
                <a:ea typeface="Canva Sans Bold"/>
                <a:cs typeface="Canva Sans Bold"/>
                <a:sym typeface="Canva Sans Bold"/>
              </a:rPr>
              <a:t>Liveness Detection</a:t>
            </a:r>
          </a:p>
          <a:p>
            <a:pPr algn="l">
              <a:lnSpc>
                <a:spcPts val="4667"/>
              </a:lnSpc>
            </a:pPr>
            <a:r>
              <a:rPr lang="en-US" sz="3333" spc="200">
                <a:solidFill>
                  <a:srgbClr val="FFFFFF"/>
                </a:solidFill>
                <a:latin typeface="Canva Sans"/>
                <a:ea typeface="Canva Sans"/>
                <a:cs typeface="Canva Sans"/>
                <a:sym typeface="Canva Sans"/>
              </a:rPr>
              <a:t>Implement blink or head-movement detection to prevent face spoofing using photos or videos.</a:t>
            </a:r>
          </a:p>
          <a:p>
            <a:pPr algn="l">
              <a:lnSpc>
                <a:spcPts val="4667"/>
              </a:lnSpc>
            </a:pPr>
            <a:endParaRPr lang="en-US" sz="3333" spc="200">
              <a:solidFill>
                <a:srgbClr val="FFFFFF"/>
              </a:solidFill>
              <a:latin typeface="Canva Sans"/>
              <a:ea typeface="Canva Sans"/>
              <a:cs typeface="Canva Sans"/>
              <a:sym typeface="Canva Sans"/>
            </a:endParaRPr>
          </a:p>
          <a:p>
            <a:pPr marL="762987" lvl="1" indent="-381494" algn="l">
              <a:lnSpc>
                <a:spcPts val="4947"/>
              </a:lnSpc>
              <a:buFont typeface="Arial"/>
              <a:buChar char="•"/>
            </a:pPr>
            <a:r>
              <a:rPr lang="en-US" sz="3533" b="1" spc="212">
                <a:solidFill>
                  <a:srgbClr val="FFFFFF"/>
                </a:solidFill>
                <a:latin typeface="Canva Sans Bold"/>
                <a:ea typeface="Canva Sans Bold"/>
                <a:cs typeface="Canva Sans Bold"/>
                <a:sym typeface="Canva Sans Bold"/>
              </a:rPr>
              <a:t> Offline Voting with Sync</a:t>
            </a:r>
          </a:p>
          <a:p>
            <a:pPr algn="l">
              <a:lnSpc>
                <a:spcPts val="4667"/>
              </a:lnSpc>
            </a:pPr>
            <a:r>
              <a:rPr lang="en-US" sz="3333" spc="200">
                <a:solidFill>
                  <a:srgbClr val="FFFFFF"/>
                </a:solidFill>
                <a:latin typeface="Canva Sans"/>
                <a:ea typeface="Canva Sans"/>
                <a:cs typeface="Canva Sans"/>
                <a:sym typeface="Canva Sans"/>
              </a:rPr>
              <a:t>Support secure offline voting with sync once the user reconnects to the internet.</a:t>
            </a:r>
          </a:p>
          <a:p>
            <a:pPr marL="0" lvl="0" indent="0" algn="l">
              <a:lnSpc>
                <a:spcPts val="4797"/>
              </a:lnSpc>
            </a:pPr>
            <a:endParaRPr lang="en-US" sz="3333" spc="200">
              <a:solidFill>
                <a:srgbClr val="FFFFFF"/>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03</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OBJECTIVES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FUTURE EXPANSION</a:t>
            </a:r>
          </a:p>
        </p:txBody>
      </p:sp>
      <p:sp>
        <p:nvSpPr>
          <p:cNvPr id="7" name="TextBox 7"/>
          <p:cNvSpPr txBox="1"/>
          <p:nvPr/>
        </p:nvSpPr>
        <p:spPr>
          <a:xfrm>
            <a:off x="1433719" y="2644833"/>
            <a:ext cx="15420561" cy="7160119"/>
          </a:xfrm>
          <a:prstGeom prst="rect">
            <a:avLst/>
          </a:prstGeom>
        </p:spPr>
        <p:txBody>
          <a:bodyPr lIns="0" tIns="0" rIns="0" bIns="0" rtlCol="0" anchor="t">
            <a:spAutoFit/>
          </a:bodyPr>
          <a:lstStyle/>
          <a:p>
            <a:pPr marL="762987" lvl="1" indent="-381494" algn="l">
              <a:lnSpc>
                <a:spcPts val="4947"/>
              </a:lnSpc>
              <a:buFont typeface="Arial"/>
              <a:buChar char="•"/>
            </a:pPr>
            <a:r>
              <a:rPr lang="en-US" sz="3533" b="1" spc="212">
                <a:solidFill>
                  <a:srgbClr val="FFFFFF"/>
                </a:solidFill>
                <a:latin typeface="Canva Sans Bold"/>
                <a:ea typeface="Canva Sans Bold"/>
                <a:cs typeface="Canva Sans Bold"/>
                <a:sym typeface="Canva Sans Bold"/>
              </a:rPr>
              <a:t>Multi-modal Biometric Verification</a:t>
            </a:r>
          </a:p>
          <a:p>
            <a:pPr algn="l">
              <a:lnSpc>
                <a:spcPts val="4667"/>
              </a:lnSpc>
            </a:pPr>
            <a:r>
              <a:rPr lang="en-US" sz="3333" spc="200">
                <a:solidFill>
                  <a:srgbClr val="FFFFFF"/>
                </a:solidFill>
                <a:latin typeface="Canva Sans"/>
                <a:ea typeface="Canva Sans"/>
                <a:cs typeface="Canva Sans"/>
                <a:sym typeface="Canva Sans"/>
              </a:rPr>
              <a:t>Introduce fingerprint or voice recognition for more flexible and secure user verification.</a:t>
            </a:r>
          </a:p>
          <a:p>
            <a:pPr algn="l">
              <a:lnSpc>
                <a:spcPts val="4667"/>
              </a:lnSpc>
            </a:pPr>
            <a:endParaRPr lang="en-US" sz="3333" spc="200">
              <a:solidFill>
                <a:srgbClr val="FFFFFF"/>
              </a:solidFill>
              <a:latin typeface="Canva Sans"/>
              <a:ea typeface="Canva Sans"/>
              <a:cs typeface="Canva Sans"/>
              <a:sym typeface="Canva Sans"/>
            </a:endParaRPr>
          </a:p>
          <a:p>
            <a:pPr marL="762987" lvl="1" indent="-381494" algn="l">
              <a:lnSpc>
                <a:spcPts val="4947"/>
              </a:lnSpc>
              <a:buFont typeface="Arial"/>
              <a:buChar char="•"/>
            </a:pPr>
            <a:r>
              <a:rPr lang="en-US" sz="3533" b="1" spc="212">
                <a:solidFill>
                  <a:srgbClr val="FFFFFF"/>
                </a:solidFill>
                <a:latin typeface="Canva Sans Bold"/>
                <a:ea typeface="Canva Sans Bold"/>
                <a:cs typeface="Canva Sans Bold"/>
                <a:sym typeface="Canva Sans Bold"/>
              </a:rPr>
              <a:t>Integration with National Databases</a:t>
            </a:r>
          </a:p>
          <a:p>
            <a:pPr algn="l">
              <a:lnSpc>
                <a:spcPts val="4667"/>
              </a:lnSpc>
            </a:pPr>
            <a:r>
              <a:rPr lang="en-US" sz="3333" spc="200">
                <a:solidFill>
                  <a:srgbClr val="FFFFFF"/>
                </a:solidFill>
                <a:latin typeface="Canva Sans"/>
                <a:ea typeface="Canva Sans"/>
                <a:cs typeface="Canva Sans"/>
                <a:sym typeface="Canva Sans"/>
              </a:rPr>
              <a:t>Real-time ID verification via government databases for enhanced accuracy and trust.</a:t>
            </a:r>
          </a:p>
          <a:p>
            <a:pPr algn="l">
              <a:lnSpc>
                <a:spcPts val="4667"/>
              </a:lnSpc>
            </a:pPr>
            <a:endParaRPr lang="en-US" sz="3333" spc="200">
              <a:solidFill>
                <a:srgbClr val="FFFFFF"/>
              </a:solidFill>
              <a:latin typeface="Canva Sans"/>
              <a:ea typeface="Canva Sans"/>
              <a:cs typeface="Canva Sans"/>
              <a:sym typeface="Canva Sans"/>
            </a:endParaRPr>
          </a:p>
          <a:p>
            <a:pPr marL="762987" lvl="1" indent="-381494" algn="l">
              <a:lnSpc>
                <a:spcPts val="4947"/>
              </a:lnSpc>
              <a:buFont typeface="Arial"/>
              <a:buChar char="•"/>
            </a:pPr>
            <a:r>
              <a:rPr lang="en-US" sz="3533" b="1" spc="212">
                <a:solidFill>
                  <a:srgbClr val="FFFFFF"/>
                </a:solidFill>
                <a:latin typeface="Canva Sans Bold"/>
                <a:ea typeface="Canva Sans Bold"/>
                <a:cs typeface="Canva Sans Bold"/>
                <a:sym typeface="Canva Sans Bold"/>
              </a:rPr>
              <a:t>Broader Use Cases</a:t>
            </a:r>
          </a:p>
          <a:p>
            <a:pPr algn="l">
              <a:lnSpc>
                <a:spcPts val="4667"/>
              </a:lnSpc>
            </a:pPr>
            <a:r>
              <a:rPr lang="en-US" sz="3333" spc="200">
                <a:solidFill>
                  <a:srgbClr val="FFFFFF"/>
                </a:solidFill>
                <a:latin typeface="Canva Sans"/>
                <a:ea typeface="Canva Sans"/>
                <a:cs typeface="Canva Sans"/>
                <a:sym typeface="Canva Sans"/>
              </a:rPr>
              <a:t>Extend the system to digital identity services like e-passport control, subsidy distribution, and more.</a:t>
            </a:r>
          </a:p>
          <a:p>
            <a:pPr marL="0" lvl="0" indent="0" algn="l">
              <a:lnSpc>
                <a:spcPts val="4797"/>
              </a:lnSpc>
            </a:pPr>
            <a:endParaRPr lang="en-US" sz="3333" spc="200">
              <a:solidFill>
                <a:srgbClr val="FFFFFF"/>
              </a:solidFill>
              <a:latin typeface="Canva Sans"/>
              <a:ea typeface="Canva Sans"/>
              <a:cs typeface="Canva Sans"/>
              <a:sym typeface="Canva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TOOLS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38739" y="3454107"/>
            <a:ext cx="14610522" cy="3740110"/>
            <a:chOff x="0" y="0"/>
            <a:chExt cx="3848039" cy="985049"/>
          </a:xfrm>
        </p:grpSpPr>
        <p:sp>
          <p:nvSpPr>
            <p:cNvPr id="7" name="Freeform 7"/>
            <p:cNvSpPr/>
            <p:nvPr/>
          </p:nvSpPr>
          <p:spPr>
            <a:xfrm>
              <a:off x="0" y="0"/>
              <a:ext cx="3848039" cy="985049"/>
            </a:xfrm>
            <a:custGeom>
              <a:avLst/>
              <a:gdLst/>
              <a:ahLst/>
              <a:cxnLst/>
              <a:rect l="l" t="t" r="r" b="b"/>
              <a:pathLst>
                <a:path w="3848039" h="985049">
                  <a:moveTo>
                    <a:pt x="27024" y="0"/>
                  </a:moveTo>
                  <a:lnTo>
                    <a:pt x="3821014" y="0"/>
                  </a:lnTo>
                  <a:cubicBezTo>
                    <a:pt x="3835940" y="0"/>
                    <a:pt x="3848039" y="12099"/>
                    <a:pt x="3848039" y="27024"/>
                  </a:cubicBezTo>
                  <a:lnTo>
                    <a:pt x="3848039" y="958025"/>
                  </a:lnTo>
                  <a:cubicBezTo>
                    <a:pt x="3848039" y="972950"/>
                    <a:pt x="3835940" y="985049"/>
                    <a:pt x="3821014" y="985049"/>
                  </a:cubicBezTo>
                  <a:lnTo>
                    <a:pt x="27024" y="985049"/>
                  </a:lnTo>
                  <a:cubicBezTo>
                    <a:pt x="12099" y="985049"/>
                    <a:pt x="0" y="972950"/>
                    <a:pt x="0" y="958025"/>
                  </a:cubicBezTo>
                  <a:lnTo>
                    <a:pt x="0" y="27024"/>
                  </a:lnTo>
                  <a:cubicBezTo>
                    <a:pt x="0" y="12099"/>
                    <a:pt x="12099" y="0"/>
                    <a:pt x="27024" y="0"/>
                  </a:cubicBezTo>
                  <a:close/>
                </a:path>
              </a:pathLst>
            </a:custGeom>
            <a:solidFill>
              <a:srgbClr val="F4F4F4"/>
            </a:solidFill>
          </p:spPr>
          <p:txBody>
            <a:bodyPr/>
            <a:lstStyle/>
            <a:p>
              <a:endParaRPr lang="en-US"/>
            </a:p>
          </p:txBody>
        </p:sp>
        <p:sp>
          <p:nvSpPr>
            <p:cNvPr id="8" name="TextBox 8"/>
            <p:cNvSpPr txBox="1"/>
            <p:nvPr/>
          </p:nvSpPr>
          <p:spPr>
            <a:xfrm>
              <a:off x="0" y="-47625"/>
              <a:ext cx="3848039" cy="103267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004021" y="3836154"/>
            <a:ext cx="2572621" cy="3143685"/>
            <a:chOff x="0" y="0"/>
            <a:chExt cx="3430161" cy="4191580"/>
          </a:xfrm>
        </p:grpSpPr>
        <p:sp>
          <p:nvSpPr>
            <p:cNvPr id="10" name="Freeform 10"/>
            <p:cNvSpPr/>
            <p:nvPr/>
          </p:nvSpPr>
          <p:spPr>
            <a:xfrm>
              <a:off x="188937" y="1139293"/>
              <a:ext cx="3052287" cy="3052287"/>
            </a:xfrm>
            <a:custGeom>
              <a:avLst/>
              <a:gdLst/>
              <a:ahLst/>
              <a:cxnLst/>
              <a:rect l="l" t="t" r="r" b="b"/>
              <a:pathLst>
                <a:path w="3052287" h="3052287">
                  <a:moveTo>
                    <a:pt x="0" y="0"/>
                  </a:moveTo>
                  <a:lnTo>
                    <a:pt x="3052287" y="0"/>
                  </a:lnTo>
                  <a:lnTo>
                    <a:pt x="3052287" y="3052287"/>
                  </a:lnTo>
                  <a:lnTo>
                    <a:pt x="0" y="3052287"/>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0" y="-57150"/>
              <a:ext cx="3430161" cy="958850"/>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Solidity</a:t>
              </a:r>
            </a:p>
          </p:txBody>
        </p:sp>
      </p:grpSp>
      <p:grpSp>
        <p:nvGrpSpPr>
          <p:cNvPr id="12" name="Group 12"/>
          <p:cNvGrpSpPr/>
          <p:nvPr/>
        </p:nvGrpSpPr>
        <p:grpSpPr>
          <a:xfrm>
            <a:off x="2149178" y="3836154"/>
            <a:ext cx="2957977" cy="3311171"/>
            <a:chOff x="0" y="0"/>
            <a:chExt cx="3943969" cy="4414895"/>
          </a:xfrm>
        </p:grpSpPr>
        <p:sp>
          <p:nvSpPr>
            <p:cNvPr id="13" name="Freeform 13"/>
            <p:cNvSpPr/>
            <p:nvPr/>
          </p:nvSpPr>
          <p:spPr>
            <a:xfrm>
              <a:off x="0" y="470926"/>
              <a:ext cx="3943969" cy="3943969"/>
            </a:xfrm>
            <a:custGeom>
              <a:avLst/>
              <a:gdLst/>
              <a:ahLst/>
              <a:cxnLst/>
              <a:rect l="l" t="t" r="r" b="b"/>
              <a:pathLst>
                <a:path w="3943969" h="3943969">
                  <a:moveTo>
                    <a:pt x="0" y="0"/>
                  </a:moveTo>
                  <a:lnTo>
                    <a:pt x="3943969" y="0"/>
                  </a:lnTo>
                  <a:lnTo>
                    <a:pt x="3943969" y="3943969"/>
                  </a:lnTo>
                  <a:lnTo>
                    <a:pt x="0" y="394396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229195" y="-57150"/>
              <a:ext cx="3485580" cy="958850"/>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ZK-Sync</a:t>
              </a:r>
            </a:p>
          </p:txBody>
        </p:sp>
      </p:grpSp>
      <p:sp>
        <p:nvSpPr>
          <p:cNvPr id="15" name="Freeform 15"/>
          <p:cNvSpPr/>
          <p:nvPr/>
        </p:nvSpPr>
        <p:spPr>
          <a:xfrm>
            <a:off x="10132657" y="5143500"/>
            <a:ext cx="1699105" cy="1699105"/>
          </a:xfrm>
          <a:custGeom>
            <a:avLst/>
            <a:gdLst/>
            <a:ahLst/>
            <a:cxnLst/>
            <a:rect l="l" t="t" r="r" b="b"/>
            <a:pathLst>
              <a:path w="1699105" h="1699105">
                <a:moveTo>
                  <a:pt x="0" y="0"/>
                </a:moveTo>
                <a:lnTo>
                  <a:pt x="1699104" y="0"/>
                </a:lnTo>
                <a:lnTo>
                  <a:pt x="1699104" y="1699105"/>
                </a:lnTo>
                <a:lnTo>
                  <a:pt x="0" y="1699105"/>
                </a:lnTo>
                <a:lnTo>
                  <a:pt x="0" y="0"/>
                </a:lnTo>
                <a:close/>
              </a:path>
            </a:pathLst>
          </a:custGeom>
          <a:blipFill>
            <a:blip r:embed="rId5"/>
            <a:stretch>
              <a:fillRect/>
            </a:stretch>
          </a:blipFill>
        </p:spPr>
        <p:txBody>
          <a:bodyPr/>
          <a:lstStyle/>
          <a:p>
            <a:endParaRPr lang="en-US"/>
          </a:p>
        </p:txBody>
      </p:sp>
      <p:sp>
        <p:nvSpPr>
          <p:cNvPr id="16" name="AutoShape 16"/>
          <p:cNvSpPr/>
          <p:nvPr/>
        </p:nvSpPr>
        <p:spPr>
          <a:xfrm>
            <a:off x="5459580" y="3425804"/>
            <a:ext cx="0" cy="3777665"/>
          </a:xfrm>
          <a:prstGeom prst="line">
            <a:avLst/>
          </a:prstGeom>
          <a:ln w="38100" cap="flat">
            <a:solidFill>
              <a:srgbClr val="155C94"/>
            </a:solidFill>
            <a:prstDash val="solid"/>
            <a:headEnd type="none" w="sm" len="sm"/>
            <a:tailEnd type="none" w="sm" len="sm"/>
          </a:ln>
        </p:spPr>
        <p:txBody>
          <a:bodyPr/>
          <a:lstStyle/>
          <a:p>
            <a:endParaRPr lang="en-US"/>
          </a:p>
        </p:txBody>
      </p:sp>
      <p:sp>
        <p:nvSpPr>
          <p:cNvPr id="17" name="AutoShape 17"/>
          <p:cNvSpPr/>
          <p:nvPr/>
        </p:nvSpPr>
        <p:spPr>
          <a:xfrm>
            <a:off x="9121083" y="3407027"/>
            <a:ext cx="0" cy="3777665"/>
          </a:xfrm>
          <a:prstGeom prst="line">
            <a:avLst/>
          </a:prstGeom>
          <a:ln w="38100" cap="flat">
            <a:solidFill>
              <a:srgbClr val="155C94"/>
            </a:solidFill>
            <a:prstDash val="solid"/>
            <a:headEnd type="none" w="sm" len="sm"/>
            <a:tailEnd type="none" w="sm" len="sm"/>
          </a:ln>
        </p:spPr>
        <p:txBody>
          <a:bodyPr/>
          <a:lstStyle/>
          <a:p>
            <a:endParaRPr lang="en-US"/>
          </a:p>
        </p:txBody>
      </p:sp>
      <p:sp>
        <p:nvSpPr>
          <p:cNvPr id="18" name="AutoShape 18"/>
          <p:cNvSpPr/>
          <p:nvPr/>
        </p:nvSpPr>
        <p:spPr>
          <a:xfrm>
            <a:off x="12843335" y="3388249"/>
            <a:ext cx="0" cy="3777665"/>
          </a:xfrm>
          <a:prstGeom prst="line">
            <a:avLst/>
          </a:prstGeom>
          <a:ln w="38100" cap="flat">
            <a:solidFill>
              <a:srgbClr val="155C94"/>
            </a:solidFill>
            <a:prstDash val="solid"/>
            <a:headEnd type="none" w="sm" len="sm"/>
            <a:tailEnd type="none" w="sm" len="sm"/>
          </a:ln>
        </p:spPr>
        <p:txBody>
          <a:bodyPr/>
          <a:lstStyle/>
          <a:p>
            <a:endParaRPr lang="en-US"/>
          </a:p>
        </p:txBody>
      </p:sp>
      <p:sp>
        <p:nvSpPr>
          <p:cNvPr id="19" name="Freeform 19"/>
          <p:cNvSpPr/>
          <p:nvPr/>
        </p:nvSpPr>
        <p:spPr>
          <a:xfrm>
            <a:off x="13661510" y="4924391"/>
            <a:ext cx="1918213" cy="1918213"/>
          </a:xfrm>
          <a:custGeom>
            <a:avLst/>
            <a:gdLst/>
            <a:ahLst/>
            <a:cxnLst/>
            <a:rect l="l" t="t" r="r" b="b"/>
            <a:pathLst>
              <a:path w="1918213" h="1918213">
                <a:moveTo>
                  <a:pt x="0" y="0"/>
                </a:moveTo>
                <a:lnTo>
                  <a:pt x="1918213" y="0"/>
                </a:lnTo>
                <a:lnTo>
                  <a:pt x="1918213" y="1918214"/>
                </a:lnTo>
                <a:lnTo>
                  <a:pt x="0" y="1918214"/>
                </a:lnTo>
                <a:lnTo>
                  <a:pt x="0" y="0"/>
                </a:lnTo>
                <a:close/>
              </a:path>
            </a:pathLst>
          </a:custGeom>
          <a:blipFill>
            <a:blip r:embed="rId6"/>
            <a:stretch>
              <a:fillRect/>
            </a:stretch>
          </a:blipFill>
        </p:spPr>
        <p:txBody>
          <a:bodyPr/>
          <a:lstStyle/>
          <a:p>
            <a:endParaRPr lang="en-US"/>
          </a:p>
        </p:txBody>
      </p:sp>
      <p:sp>
        <p:nvSpPr>
          <p:cNvPr id="20" name="TextBox 20"/>
          <p:cNvSpPr txBox="1"/>
          <p:nvPr/>
        </p:nvSpPr>
        <p:spPr>
          <a:xfrm>
            <a:off x="9821731" y="3779004"/>
            <a:ext cx="2320955" cy="733426"/>
          </a:xfrm>
          <a:prstGeom prst="rect">
            <a:avLst/>
          </a:prstGeom>
        </p:spPr>
        <p:txBody>
          <a:bodyPr lIns="0" tIns="0" rIns="0" bIns="0" rtlCol="0" anchor="t">
            <a:spAutoFit/>
          </a:bodyPr>
          <a:lstStyle/>
          <a:p>
            <a:pPr algn="l">
              <a:lnSpc>
                <a:spcPts val="6074"/>
              </a:lnSpc>
            </a:pPr>
            <a:r>
              <a:rPr lang="en-US" sz="4499" b="1" spc="269">
                <a:solidFill>
                  <a:srgbClr val="155C94"/>
                </a:solidFill>
                <a:latin typeface="Canva Sans Bold"/>
                <a:ea typeface="Canva Sans Bold"/>
                <a:cs typeface="Canva Sans Bold"/>
                <a:sym typeface="Canva Sans Bold"/>
              </a:rPr>
              <a:t>Python</a:t>
            </a:r>
          </a:p>
        </p:txBody>
      </p:sp>
      <p:sp>
        <p:nvSpPr>
          <p:cNvPr id="21" name="TextBox 21"/>
          <p:cNvSpPr txBox="1"/>
          <p:nvPr/>
        </p:nvSpPr>
        <p:spPr>
          <a:xfrm>
            <a:off x="13386260" y="3779004"/>
            <a:ext cx="2468712" cy="733425"/>
          </a:xfrm>
          <a:prstGeom prst="rect">
            <a:avLst/>
          </a:prstGeom>
        </p:spPr>
        <p:txBody>
          <a:bodyPr lIns="0" tIns="0" rIns="0" bIns="0" rtlCol="0" anchor="t">
            <a:spAutoFit/>
          </a:bodyPr>
          <a:lstStyle/>
          <a:p>
            <a:pPr algn="ctr">
              <a:lnSpc>
                <a:spcPts val="6074"/>
              </a:lnSpc>
            </a:pPr>
            <a:r>
              <a:rPr lang="en-US" sz="4499" b="1" spc="269">
                <a:solidFill>
                  <a:srgbClr val="155C94"/>
                </a:solidFill>
                <a:latin typeface="Canva Sans Bold"/>
                <a:ea typeface="Canva Sans Bold"/>
                <a:cs typeface="Canva Sans Bold"/>
                <a:sym typeface="Canva Sans Bold"/>
              </a:rPr>
              <a:t>React</a:t>
            </a:r>
          </a:p>
        </p:txBody>
      </p:sp>
      <p:sp>
        <p:nvSpPr>
          <p:cNvPr id="22" name="TextBox 22"/>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TOOLS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REFERENCES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REFERENCES</a:t>
            </a:r>
          </a:p>
        </p:txBody>
      </p:sp>
      <p:sp>
        <p:nvSpPr>
          <p:cNvPr id="7" name="TextBox 7"/>
          <p:cNvSpPr txBox="1"/>
          <p:nvPr/>
        </p:nvSpPr>
        <p:spPr>
          <a:xfrm>
            <a:off x="1838739" y="2719921"/>
            <a:ext cx="14610522" cy="6515100"/>
          </a:xfrm>
          <a:prstGeom prst="rect">
            <a:avLst/>
          </a:prstGeom>
        </p:spPr>
        <p:txBody>
          <a:bodyPr lIns="0" tIns="0" rIns="0" bIns="0" rtlCol="0" anchor="t">
            <a:spAutoFit/>
          </a:bodyPr>
          <a:lstStyle/>
          <a:p>
            <a:pPr algn="l">
              <a:lnSpc>
                <a:spcPts val="2700"/>
              </a:lnSpc>
            </a:pPr>
            <a:r>
              <a:rPr lang="en-US" sz="2000" b="1" spc="120">
                <a:solidFill>
                  <a:srgbClr val="FFFFFF"/>
                </a:solidFill>
                <a:latin typeface="Canva Sans Bold"/>
                <a:ea typeface="Canva Sans Bold"/>
                <a:cs typeface="Canva Sans Bold"/>
                <a:sym typeface="Canva Sans Bold"/>
              </a:rPr>
              <a:t>[1]</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“VGGFace2: A dataset for recognising faces across pose and age”</a:t>
            </a:r>
            <a:r>
              <a:rPr lang="en-US" sz="2000" spc="120">
                <a:solidFill>
                  <a:srgbClr val="FFFFFF"/>
                </a:solidFill>
                <a:latin typeface="Canva Sans"/>
                <a:ea typeface="Canva Sans"/>
                <a:cs typeface="Canva Sans"/>
                <a:sym typeface="Canva Sans"/>
              </a:rPr>
              <a:t> Qiong Cao, Li Shen, Weidi Xie, Omkar M. Parkhi and Andrew Zisserman Visual Geometry Group, Department of Engineering Science, University of Oxford {qiong,lishen,weidi,omkar,az}@robots.ox.ac.uk</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[2] “Siamese Neural Networks for One-shot Image Recognition”</a:t>
            </a:r>
            <a:r>
              <a:rPr lang="en-US" sz="2000" spc="120">
                <a:solidFill>
                  <a:srgbClr val="FFFFFF"/>
                </a:solidFill>
                <a:latin typeface="Canva Sans"/>
                <a:ea typeface="Canva Sans"/>
                <a:cs typeface="Canva Sans"/>
                <a:sym typeface="Canva Sans"/>
              </a:rPr>
              <a:t> Gregory Koch, Richard Zemel , Ruslan Salakhutdinov, Department of Computer Science, University of Toronto. Toronto, Ontario, Canada.</a:t>
            </a:r>
          </a:p>
          <a:p>
            <a:pPr algn="l">
              <a:lnSpc>
                <a:spcPts val="2700"/>
              </a:lnSpc>
            </a:pPr>
            <a:r>
              <a:rPr lang="en-US" sz="2000" spc="120">
                <a:solidFill>
                  <a:srgbClr val="FFFFFF"/>
                </a:solidFill>
                <a:latin typeface="Canva Sans"/>
                <a:ea typeface="Canva Sans"/>
                <a:cs typeface="Canva Sans"/>
                <a:sym typeface="Canva Sans"/>
              </a:rPr>
              <a:t>[https://www.cs.cmu.edu/~rsalakhu/papers/oneshot1.pdf]</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[3] “FaceNet: A Unified Embedding for Face Recognition and Clustering”</a:t>
            </a:r>
            <a:r>
              <a:rPr lang="en-US" sz="2000" spc="120">
                <a:solidFill>
                  <a:srgbClr val="FFFFFF"/>
                </a:solidFill>
                <a:latin typeface="Canva Sans"/>
                <a:ea typeface="Canva Sans"/>
                <a:cs typeface="Canva Sans"/>
                <a:sym typeface="Canva Sans"/>
              </a:rPr>
              <a:t> Florian Schroff, Dmitry Kalenichenko , James Philbin, Google Inc.</a:t>
            </a:r>
          </a:p>
          <a:p>
            <a:pPr algn="l">
              <a:lnSpc>
                <a:spcPts val="2700"/>
              </a:lnSpc>
            </a:pPr>
            <a:r>
              <a:rPr lang="en-US" sz="2000" spc="120">
                <a:solidFill>
                  <a:srgbClr val="FFFFFF"/>
                </a:solidFill>
                <a:latin typeface="Canva Sans"/>
                <a:ea typeface="Canva Sans"/>
                <a:cs typeface="Canva Sans"/>
                <a:sym typeface="Canva Sans"/>
              </a:rPr>
              <a:t>[https://www.cv-foundation.org/openaccess/content_cvpr_2015/papers/Schroff_FaceNet_A_Unified_2015</a:t>
            </a:r>
          </a:p>
          <a:p>
            <a:pPr algn="l">
              <a:lnSpc>
                <a:spcPts val="2700"/>
              </a:lnSpc>
            </a:pPr>
            <a:r>
              <a:rPr lang="en-US" sz="2000" spc="120">
                <a:solidFill>
                  <a:srgbClr val="FFFFFF"/>
                </a:solidFill>
                <a:latin typeface="Canva Sans"/>
                <a:ea typeface="Canva Sans"/>
                <a:cs typeface="Canva Sans"/>
                <a:sym typeface="Canva Sans"/>
              </a:rPr>
              <a:t>_CVPR_paper.pdf]</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[4] “Learning Face Representation from Scratch”</a:t>
            </a:r>
            <a:r>
              <a:rPr lang="en-US" sz="2000" spc="120">
                <a:solidFill>
                  <a:srgbClr val="FFFFFF"/>
                </a:solidFill>
                <a:latin typeface="Canva Sans"/>
                <a:ea typeface="Canva Sans"/>
                <a:cs typeface="Canva Sans"/>
                <a:sym typeface="Canva Sans"/>
              </a:rPr>
              <a:t> Dong Yi, Zhen Lei, Shengcai Liao and Stan Z. Li</a:t>
            </a:r>
          </a:p>
          <a:p>
            <a:pPr algn="l">
              <a:lnSpc>
                <a:spcPts val="2700"/>
              </a:lnSpc>
            </a:pPr>
            <a:r>
              <a:rPr lang="en-US" sz="2000" spc="120">
                <a:solidFill>
                  <a:srgbClr val="FFFFFF"/>
                </a:solidFill>
                <a:latin typeface="Canva Sans"/>
                <a:ea typeface="Canva Sans"/>
                <a:cs typeface="Canva Sans"/>
                <a:sym typeface="Canva Sans"/>
              </a:rPr>
              <a:t>Center for Biometrics and Security Research &amp; National Laboratory of Pattern Recognition Institute of Automation, Chinese Academy of Sciences (CASIA)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[5]</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“Learning Robust Deep Face Representation”</a:t>
            </a:r>
            <a:r>
              <a:rPr lang="en-US" sz="2000" spc="120">
                <a:solidFill>
                  <a:srgbClr val="FFFFFF"/>
                </a:solidFill>
                <a:latin typeface="Canva Sans"/>
                <a:ea typeface="Canva Sans"/>
                <a:cs typeface="Canva Sans"/>
                <a:sym typeface="Canva Sans"/>
              </a:rPr>
              <a:t> Xiang Wu University of Science and Technology Beijing Beijing, China</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2180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REFERENCES</a:t>
            </a:r>
          </a:p>
        </p:txBody>
      </p:sp>
      <p:sp>
        <p:nvSpPr>
          <p:cNvPr id="7" name="TextBox 7"/>
          <p:cNvSpPr txBox="1"/>
          <p:nvPr/>
        </p:nvSpPr>
        <p:spPr>
          <a:xfrm>
            <a:off x="1838739" y="2719921"/>
            <a:ext cx="14610522" cy="7200900"/>
          </a:xfrm>
          <a:prstGeom prst="rect">
            <a:avLst/>
          </a:prstGeom>
        </p:spPr>
        <p:txBody>
          <a:bodyPr lIns="0" tIns="0" rIns="0" bIns="0" rtlCol="0" anchor="t">
            <a:spAutoFit/>
          </a:bodyPr>
          <a:lstStyle/>
          <a:p>
            <a:pPr algn="l">
              <a:lnSpc>
                <a:spcPts val="2700"/>
              </a:lnSpc>
            </a:pPr>
            <a:r>
              <a:rPr lang="en-US" sz="2000" b="1" spc="120">
                <a:solidFill>
                  <a:srgbClr val="FFFFFF"/>
                </a:solidFill>
                <a:latin typeface="Canva Sans Bold"/>
                <a:ea typeface="Canva Sans Bold"/>
                <a:cs typeface="Canva Sans Bold"/>
                <a:sym typeface="Canva Sans Bold"/>
              </a:rPr>
              <a:t>[6]“Voting System Using Blockchain (Face Recognition)” Gaddam Harsha Vardhan, Swapnil Shah, Vanshika Gupta, Rohithreddy.B.C, Tanya Bisht</a:t>
            </a:r>
          </a:p>
          <a:p>
            <a:pPr algn="l">
              <a:lnSpc>
                <a:spcPts val="2700"/>
              </a:lnSpc>
            </a:pPr>
            <a:endParaRPr lang="en-US" sz="2000" b="1" spc="120">
              <a:solidFill>
                <a:srgbClr val="FFFFFF"/>
              </a:solidFill>
              <a:latin typeface="Canva Sans Bold"/>
              <a:ea typeface="Canva Sans Bold"/>
              <a:cs typeface="Canva Sans Bold"/>
              <a:sym typeface="Canva Sans Bold"/>
            </a:endParaRPr>
          </a:p>
          <a:p>
            <a:pPr algn="l">
              <a:lnSpc>
                <a:spcPts val="2700"/>
              </a:lnSpc>
            </a:pPr>
            <a:r>
              <a:rPr lang="en-US" sz="2000" b="1" spc="120">
                <a:solidFill>
                  <a:srgbClr val="FFFFFF"/>
                </a:solidFill>
                <a:latin typeface="Canva Sans Bold"/>
                <a:ea typeface="Canva Sans Bold"/>
                <a:cs typeface="Canva Sans Bold"/>
                <a:sym typeface="Canva Sans Bold"/>
              </a:rPr>
              <a:t>[6]</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“E-Voting using Blockchain: Moving Away from the Ballot Paper”</a:t>
            </a:r>
            <a:r>
              <a:rPr lang="en-US" sz="2000" spc="120">
                <a:solidFill>
                  <a:srgbClr val="FFFFFF"/>
                </a:solidFill>
                <a:latin typeface="Canva Sans"/>
                <a:ea typeface="Canva Sans"/>
                <a:cs typeface="Canva Sans"/>
                <a:sym typeface="Canva Sans"/>
              </a:rPr>
              <a:t> Irvine Mutandiwa, Calvin P Mugauri, Maronge Musara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[7]</a:t>
            </a:r>
            <a:r>
              <a:rPr lang="en-US" sz="2000" spc="120">
                <a:solidFill>
                  <a:srgbClr val="FFFFFF"/>
                </a:solidFill>
                <a:latin typeface="Canva Sans"/>
                <a:ea typeface="Canva Sans"/>
                <a:cs typeface="Canva Sans"/>
                <a:sym typeface="Canva Sans"/>
              </a:rPr>
              <a:t> </a:t>
            </a:r>
            <a:r>
              <a:rPr lang="en-US" sz="2000" b="1" spc="120">
                <a:solidFill>
                  <a:srgbClr val="FFFFFF"/>
                </a:solidFill>
                <a:latin typeface="Canva Sans Bold"/>
                <a:ea typeface="Canva Sans Bold"/>
                <a:cs typeface="Canva Sans Bold"/>
                <a:sym typeface="Canva Sans Bold"/>
              </a:rPr>
              <a:t>“Blockchain-Based Electronic Voting: A Secure and Transparent Solution”</a:t>
            </a:r>
            <a:r>
              <a:rPr lang="en-US" sz="2000" spc="120">
                <a:solidFill>
                  <a:srgbClr val="FFFFFF"/>
                </a:solidFill>
                <a:latin typeface="Canva Sans"/>
                <a:ea typeface="Canva Sans"/>
                <a:cs typeface="Canva Sans"/>
                <a:sym typeface="Canva Sans"/>
              </a:rPr>
              <a:t> Bruno Miguel Batista Pereira, José Manuel Torres, Pedro Miguel Sobral, Rui Silva Moreira, Christophe Pinto de Almeida Soares, </a:t>
            </a:r>
          </a:p>
          <a:p>
            <a:pPr algn="l">
              <a:lnSpc>
                <a:spcPts val="2700"/>
              </a:lnSpc>
            </a:pPr>
            <a:r>
              <a:rPr lang="en-US" sz="2000" spc="120">
                <a:solidFill>
                  <a:srgbClr val="FFFFFF"/>
                </a:solidFill>
                <a:latin typeface="Canva Sans"/>
                <a:ea typeface="Canva Sans"/>
                <a:cs typeface="Canva Sans"/>
                <a:sym typeface="Canva Sans"/>
              </a:rPr>
              <a:t>Ivo Pereira</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[8] “Blockchain-Based E-Voting System with Face Recognition”</a:t>
            </a:r>
            <a:r>
              <a:rPr lang="en-US" sz="2000" spc="120">
                <a:solidFill>
                  <a:srgbClr val="FFFFFF"/>
                </a:solidFill>
                <a:latin typeface="Canva Sans"/>
                <a:ea typeface="Canva Sans"/>
                <a:cs typeface="Canva Sans"/>
                <a:sym typeface="Canva Sans"/>
              </a:rPr>
              <a:t> V. Sathya Preiya, V. D. Ambeth Kumar, R. Vijay, Vijay K., N. Kirubakaran </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8">
                <a:solidFill>
                  <a:srgbClr val="FFFFFF"/>
                </a:solidFill>
                <a:latin typeface="Canva Sans Bold"/>
                <a:ea typeface="Canva Sans Bold"/>
                <a:cs typeface="Canva Sans Bold"/>
                <a:sym typeface="Canva Sans Bold"/>
              </a:rPr>
              <a:t>[9]</a:t>
            </a:r>
            <a:r>
              <a:rPr lang="en-US" sz="2000" spc="-8">
                <a:solidFill>
                  <a:srgbClr val="FFFFFF"/>
                </a:solidFill>
                <a:latin typeface="Canva Sans"/>
                <a:ea typeface="Canva Sans"/>
                <a:cs typeface="Canva Sans"/>
                <a:sym typeface="Canva Sans"/>
              </a:rPr>
              <a:t> </a:t>
            </a:r>
            <a:r>
              <a:rPr lang="en-US" sz="2000" b="1" spc="-8">
                <a:solidFill>
                  <a:srgbClr val="FFFFFF"/>
                </a:solidFill>
                <a:latin typeface="Canva Sans Bold"/>
                <a:ea typeface="Canva Sans Bold"/>
                <a:cs typeface="Canva Sans Bold"/>
                <a:sym typeface="Canva Sans Bold"/>
              </a:rPr>
              <a:t>“A Blockchain-based Electronic Voting System: EtherVote”</a:t>
            </a:r>
            <a:r>
              <a:rPr lang="en-US" sz="2000" spc="-8">
                <a:solidFill>
                  <a:srgbClr val="FFFFFF"/>
                </a:solidFill>
                <a:latin typeface="Canva Sans"/>
                <a:ea typeface="Canva Sans"/>
                <a:cs typeface="Canva Sans"/>
                <a:sym typeface="Canva Sans"/>
              </a:rPr>
              <a:t> Achilleas Spanos Department of Informatics and Computer Engineering, University of West Attica Athens, Greece,</a:t>
            </a:r>
          </a:p>
          <a:p>
            <a:pPr algn="l">
              <a:lnSpc>
                <a:spcPts val="2700"/>
              </a:lnSpc>
            </a:pPr>
            <a:r>
              <a:rPr lang="en-US" sz="2000" spc="120">
                <a:solidFill>
                  <a:srgbClr val="FFFFFF"/>
                </a:solidFill>
                <a:latin typeface="Canva Sans"/>
                <a:ea typeface="Canva Sans"/>
                <a:cs typeface="Canva Sans"/>
                <a:sym typeface="Canva Sans"/>
              </a:rPr>
              <a:t>Ioanna Kantzavelou Department of Informatics and Computer Engineering, University of West Attica</a:t>
            </a:r>
          </a:p>
          <a:p>
            <a:pPr algn="l">
              <a:lnSpc>
                <a:spcPts val="2700"/>
              </a:lnSpc>
            </a:pPr>
            <a:r>
              <a:rPr lang="en-US" sz="2000" spc="120">
                <a:solidFill>
                  <a:srgbClr val="FFFFFF"/>
                </a:solidFill>
                <a:latin typeface="Canva Sans"/>
                <a:ea typeface="Canva Sans"/>
                <a:cs typeface="Canva Sans"/>
                <a:sym typeface="Canva Sans"/>
              </a:rPr>
              <a:t>Athens, Greece</a:t>
            </a:r>
          </a:p>
          <a:p>
            <a:pPr algn="l">
              <a:lnSpc>
                <a:spcPts val="2700"/>
              </a:lnSpc>
            </a:pPr>
            <a:endParaRPr lang="en-US" sz="2000" spc="120">
              <a:solidFill>
                <a:srgbClr val="FFFFFF"/>
              </a:solidFill>
              <a:latin typeface="Canva Sans"/>
              <a:ea typeface="Canva Sans"/>
              <a:cs typeface="Canva Sans"/>
              <a:sym typeface="Canva Sans"/>
            </a:endParaRPr>
          </a:p>
          <a:p>
            <a:pPr algn="l">
              <a:lnSpc>
                <a:spcPts val="2700"/>
              </a:lnSpc>
            </a:pPr>
            <a:r>
              <a:rPr lang="en-US" sz="2000" b="1" spc="120">
                <a:solidFill>
                  <a:srgbClr val="FFFFFF"/>
                </a:solidFill>
                <a:latin typeface="Canva Sans Bold"/>
                <a:ea typeface="Canva Sans Bold"/>
                <a:cs typeface="Canva Sans Bold"/>
                <a:sym typeface="Canva Sans Bold"/>
              </a:rPr>
              <a:t>[10] “A Privacy-Preserving Blockchain-based E-voting System” </a:t>
            </a:r>
            <a:r>
              <a:rPr lang="en-US" sz="2000" spc="120">
                <a:solidFill>
                  <a:srgbClr val="FFFFFF"/>
                </a:solidFill>
                <a:latin typeface="Canva Sans"/>
                <a:ea typeface="Canva Sans"/>
                <a:cs typeface="Canva Sans"/>
                <a:sym typeface="Canva Sans"/>
              </a:rPr>
              <a:t>Arnab Mukherjee, Souvik Majumdar, Anup Kumar Kolya, Saborni Nandi</a:t>
            </a:r>
          </a:p>
          <a:p>
            <a:pPr algn="l">
              <a:lnSpc>
                <a:spcPts val="2700"/>
              </a:lnSpc>
            </a:pPr>
            <a:endParaRPr lang="en-US" sz="2000" spc="120">
              <a:solidFill>
                <a:srgbClr val="FFFFFF"/>
              </a:solidFill>
              <a:latin typeface="Canva Sans"/>
              <a:ea typeface="Canva Sans"/>
              <a:cs typeface="Canva Sans"/>
              <a:sym typeface="Canva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0316469" y="2212116"/>
            <a:ext cx="6273391" cy="5862769"/>
          </a:xfrm>
          <a:custGeom>
            <a:avLst/>
            <a:gdLst/>
            <a:ahLst/>
            <a:cxnLst/>
            <a:rect l="l" t="t" r="r" b="b"/>
            <a:pathLst>
              <a:path w="6273391" h="5862769">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4118" y="1896373"/>
            <a:ext cx="2528233" cy="2416659"/>
            <a:chOff x="0" y="0"/>
            <a:chExt cx="665872" cy="636486"/>
          </a:xfrm>
        </p:grpSpPr>
        <p:sp>
          <p:nvSpPr>
            <p:cNvPr id="5" name="Freeform 5"/>
            <p:cNvSpPr/>
            <p:nvPr/>
          </p:nvSpPr>
          <p:spPr>
            <a:xfrm>
              <a:off x="0" y="0"/>
              <a:ext cx="665872" cy="636486"/>
            </a:xfrm>
            <a:custGeom>
              <a:avLst/>
              <a:gdLst/>
              <a:ahLst/>
              <a:cxnLst/>
              <a:rect l="l" t="t" r="r" b="b"/>
              <a:pathLst>
                <a:path w="665872" h="636486">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txBody>
            <a:bodyPr/>
            <a:lstStyle/>
            <a:p>
              <a:endParaRPr lang="en-US"/>
            </a:p>
          </p:txBody>
        </p:sp>
        <p:sp>
          <p:nvSpPr>
            <p:cNvPr id="6" name="TextBox 6"/>
            <p:cNvSpPr txBox="1"/>
            <p:nvPr/>
          </p:nvSpPr>
          <p:spPr>
            <a:xfrm>
              <a:off x="0" y="-152400"/>
              <a:ext cx="665872" cy="788886"/>
            </a:xfrm>
            <a:prstGeom prst="rect">
              <a:avLst/>
            </a:prstGeom>
          </p:spPr>
          <p:txBody>
            <a:bodyPr lIns="50800" tIns="50800" rIns="50800" bIns="50800" rtlCol="0" anchor="ctr"/>
            <a:lstStyle/>
            <a:p>
              <a:pPr algn="ctr">
                <a:lnSpc>
                  <a:spcPts val="11479"/>
                </a:lnSpc>
              </a:pPr>
              <a:r>
                <a:rPr lang="en-US" sz="8199">
                  <a:solidFill>
                    <a:srgbClr val="FFFFFF"/>
                  </a:solidFill>
                  <a:latin typeface="Canva Sans"/>
                  <a:ea typeface="Canva Sans"/>
                  <a:cs typeface="Canva Sans"/>
                  <a:sym typeface="Canva Sans"/>
                </a:rPr>
                <a:t>11</a:t>
              </a:r>
            </a:p>
          </p:txBody>
        </p:sp>
      </p:grpSp>
      <p:sp>
        <p:nvSpPr>
          <p:cNvPr id="7" name="TextBox 7"/>
          <p:cNvSpPr txBox="1"/>
          <p:nvPr/>
        </p:nvSpPr>
        <p:spPr>
          <a:xfrm>
            <a:off x="1304118" y="4468767"/>
            <a:ext cx="8435223"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INTEGRATION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END-TO-END SYSTEM INTEGRATION</a:t>
            </a:r>
          </a:p>
        </p:txBody>
      </p:sp>
      <p:sp>
        <p:nvSpPr>
          <p:cNvPr id="7" name="TextBox 7"/>
          <p:cNvSpPr txBox="1"/>
          <p:nvPr/>
        </p:nvSpPr>
        <p:spPr>
          <a:xfrm>
            <a:off x="1226906" y="2710396"/>
            <a:ext cx="16558340" cy="6703124"/>
          </a:xfrm>
          <a:prstGeom prst="rect">
            <a:avLst/>
          </a:prstGeom>
        </p:spPr>
        <p:txBody>
          <a:bodyPr lIns="0" tIns="0" rIns="0" bIns="0" rtlCol="0" anchor="t">
            <a:spAutoFit/>
          </a:bodyPr>
          <a:lstStyle/>
          <a:p>
            <a:pPr algn="l">
              <a:lnSpc>
                <a:spcPts val="4832"/>
              </a:lnSpc>
            </a:pPr>
            <a:r>
              <a:rPr lang="en-US" sz="3579" spc="214">
                <a:solidFill>
                  <a:srgbClr val="FFFFFF"/>
                </a:solidFill>
                <a:latin typeface="Canva Sans"/>
                <a:ea typeface="Canva Sans"/>
                <a:cs typeface="Canva Sans"/>
                <a:sym typeface="Canva Sans"/>
              </a:rPr>
              <a:t>Our project integrates multiple AI and blockchain components into one unified e-voting platform:</a:t>
            </a:r>
          </a:p>
          <a:p>
            <a:pPr algn="l">
              <a:lnSpc>
                <a:spcPts val="4832"/>
              </a:lnSpc>
            </a:pPr>
            <a:r>
              <a:rPr lang="en-US" sz="3579" spc="214">
                <a:solidFill>
                  <a:srgbClr val="FFFFFF"/>
                </a:solidFill>
                <a:latin typeface="Canva Sans"/>
                <a:ea typeface="Canva Sans"/>
                <a:cs typeface="Canva Sans"/>
                <a:sym typeface="Canva Sans"/>
              </a:rPr>
              <a:t>🔹 Face Verification</a:t>
            </a:r>
          </a:p>
          <a:p>
            <a:pPr algn="l">
              <a:lnSpc>
                <a:spcPts val="4832"/>
              </a:lnSpc>
            </a:pPr>
            <a:r>
              <a:rPr lang="en-US" sz="3579" spc="214">
                <a:solidFill>
                  <a:srgbClr val="FFFFFF"/>
                </a:solidFill>
                <a:latin typeface="Canva Sans"/>
                <a:ea typeface="Canva Sans"/>
                <a:cs typeface="Canva Sans"/>
                <a:sym typeface="Canva Sans"/>
              </a:rPr>
              <a:t>🔹 Fake ID Detection</a:t>
            </a:r>
          </a:p>
          <a:p>
            <a:pPr algn="l">
              <a:lnSpc>
                <a:spcPts val="4832"/>
              </a:lnSpc>
            </a:pPr>
            <a:r>
              <a:rPr lang="en-US" sz="3579" spc="214">
                <a:solidFill>
                  <a:srgbClr val="FFFFFF"/>
                </a:solidFill>
                <a:latin typeface="Canva Sans"/>
                <a:ea typeface="Canva Sans"/>
                <a:cs typeface="Canva Sans"/>
                <a:sym typeface="Canva Sans"/>
              </a:rPr>
              <a:t>🔹 OCR &amp; Field Detection</a:t>
            </a:r>
          </a:p>
          <a:p>
            <a:pPr algn="l">
              <a:lnSpc>
                <a:spcPts val="4832"/>
              </a:lnSpc>
            </a:pPr>
            <a:r>
              <a:rPr lang="en-US" sz="3579" spc="214">
                <a:solidFill>
                  <a:srgbClr val="FFFFFF"/>
                </a:solidFill>
                <a:latin typeface="Canva Sans"/>
                <a:ea typeface="Canva Sans"/>
                <a:cs typeface="Canva Sans"/>
                <a:sym typeface="Canva Sans"/>
              </a:rPr>
              <a:t>🔹 zkSync Blockchain</a:t>
            </a:r>
          </a:p>
          <a:p>
            <a:pPr algn="l">
              <a:lnSpc>
                <a:spcPts val="4832"/>
              </a:lnSpc>
            </a:pPr>
            <a:r>
              <a:rPr lang="en-US" sz="3579" spc="214">
                <a:solidFill>
                  <a:srgbClr val="FFFFFF"/>
                </a:solidFill>
                <a:latin typeface="Canva Sans"/>
                <a:ea typeface="Canva Sans"/>
                <a:cs typeface="Canva Sans"/>
                <a:sym typeface="Canva Sans"/>
              </a:rPr>
              <a:t>🔹 Dynamic Web Interface</a:t>
            </a:r>
          </a:p>
          <a:p>
            <a:pPr algn="l">
              <a:lnSpc>
                <a:spcPts val="4832"/>
              </a:lnSpc>
            </a:pPr>
            <a:endParaRPr lang="en-US" sz="3579" spc="214">
              <a:solidFill>
                <a:srgbClr val="FFFFFF"/>
              </a:solidFill>
              <a:latin typeface="Canva Sans"/>
              <a:ea typeface="Canva Sans"/>
              <a:cs typeface="Canva Sans"/>
              <a:sym typeface="Canva Sans"/>
            </a:endParaRPr>
          </a:p>
          <a:p>
            <a:pPr algn="l">
              <a:lnSpc>
                <a:spcPts val="4832"/>
              </a:lnSpc>
              <a:spcBef>
                <a:spcPct val="0"/>
              </a:spcBef>
            </a:pPr>
            <a:r>
              <a:rPr lang="en-US" sz="3579" spc="214">
                <a:solidFill>
                  <a:srgbClr val="FFFFFF"/>
                </a:solidFill>
                <a:latin typeface="Canva Sans"/>
                <a:ea typeface="Canva Sans"/>
                <a:cs typeface="Canva Sans"/>
                <a:sym typeface="Canva Sans"/>
              </a:rPr>
              <a:t>Each part plays a critical role in securing, verifying and recording the vote.</a:t>
            </a:r>
          </a:p>
          <a:p>
            <a:pPr marL="0" lvl="0" indent="0" algn="l">
              <a:lnSpc>
                <a:spcPts val="4967"/>
              </a:lnSpc>
              <a:spcBef>
                <a:spcPct val="0"/>
              </a:spcBef>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540854" y="596348"/>
            <a:ext cx="17244391" cy="9094304"/>
            <a:chOff x="0" y="0"/>
            <a:chExt cx="4541733" cy="2395208"/>
          </a:xfrm>
        </p:grpSpPr>
        <p:sp>
          <p:nvSpPr>
            <p:cNvPr id="4" name="Freeform 4"/>
            <p:cNvSpPr/>
            <p:nvPr/>
          </p:nvSpPr>
          <p:spPr>
            <a:xfrm>
              <a:off x="0" y="0"/>
              <a:ext cx="4541733" cy="2395208"/>
            </a:xfrm>
            <a:custGeom>
              <a:avLst/>
              <a:gdLst/>
              <a:ahLst/>
              <a:cxnLst/>
              <a:rect l="l" t="t" r="r" b="b"/>
              <a:pathLst>
                <a:path w="4541733" h="2395208">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txBody>
            <a:bodyPr/>
            <a:lstStyle/>
            <a:p>
              <a:endParaRPr lang="en-US"/>
            </a:p>
          </p:txBody>
        </p:sp>
        <p:sp>
          <p:nvSpPr>
            <p:cNvPr id="5" name="TextBox 5"/>
            <p:cNvSpPr txBox="1"/>
            <p:nvPr/>
          </p:nvSpPr>
          <p:spPr>
            <a:xfrm>
              <a:off x="0" y="-38100"/>
              <a:ext cx="4541733" cy="243330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38739" y="1333002"/>
            <a:ext cx="13269288" cy="1026795"/>
          </a:xfrm>
          <a:prstGeom prst="rect">
            <a:avLst/>
          </a:prstGeom>
        </p:spPr>
        <p:txBody>
          <a:bodyPr lIns="0" tIns="0" rIns="0" bIns="0" rtlCol="0" anchor="t">
            <a:spAutoFit/>
          </a:bodyPr>
          <a:lstStyle/>
          <a:p>
            <a:pPr marL="0" lvl="0" indent="0" algn="l">
              <a:lnSpc>
                <a:spcPts val="6240"/>
              </a:lnSpc>
            </a:pPr>
            <a:r>
              <a:rPr lang="en-US" sz="6500" spc="-390">
                <a:solidFill>
                  <a:srgbClr val="FFFFFF"/>
                </a:solidFill>
                <a:latin typeface="Rustic Printed"/>
                <a:ea typeface="Rustic Printed"/>
                <a:cs typeface="Rustic Printed"/>
                <a:sym typeface="Rustic Printed"/>
              </a:rPr>
              <a:t>AI-POWERED IDENTITY VERIFICATION</a:t>
            </a:r>
          </a:p>
        </p:txBody>
      </p:sp>
      <p:sp>
        <p:nvSpPr>
          <p:cNvPr id="7" name="TextBox 7"/>
          <p:cNvSpPr txBox="1"/>
          <p:nvPr/>
        </p:nvSpPr>
        <p:spPr>
          <a:xfrm>
            <a:off x="1226906" y="2910953"/>
            <a:ext cx="16558340" cy="5687607"/>
          </a:xfrm>
          <a:prstGeom prst="rect">
            <a:avLst/>
          </a:prstGeom>
        </p:spPr>
        <p:txBody>
          <a:bodyPr lIns="0" tIns="0" rIns="0" bIns="0" rtlCol="0" anchor="t">
            <a:spAutoFit/>
          </a:bodyPr>
          <a:lstStyle/>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The user submits a live face capture and ID card image.</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Face Verification confirms the user's identity with the registered image.</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Fake ID Detection checks the uploaded ID image for signs of forgery (e.g., tampering, edits).</a:t>
            </a:r>
          </a:p>
          <a:p>
            <a:pPr marL="772918" lvl="1" indent="-386459" algn="l">
              <a:lnSpc>
                <a:spcPts val="5692"/>
              </a:lnSpc>
              <a:buFont typeface="Arial"/>
              <a:buChar char="•"/>
            </a:pPr>
            <a:r>
              <a:rPr lang="en-US" sz="3579" spc="214">
                <a:solidFill>
                  <a:srgbClr val="FFFFFF"/>
                </a:solidFill>
                <a:latin typeface="Canva Sans"/>
                <a:ea typeface="Canva Sans"/>
                <a:cs typeface="Canva Sans"/>
                <a:sym typeface="Canva Sans"/>
              </a:rPr>
              <a:t>These steps ensure only real and authorized users can access the voting phase.</a:t>
            </a:r>
          </a:p>
          <a:p>
            <a:pPr marL="0" lvl="0" indent="0" algn="l">
              <a:lnSpc>
                <a:spcPts val="5851"/>
              </a:lnSpc>
            </a:pPr>
            <a:endParaRPr lang="en-US" sz="3579" spc="214">
              <a:solidFill>
                <a:srgbClr val="FFFFFF"/>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4555</Words>
  <Application>Microsoft Office PowerPoint</Application>
  <PresentationFormat>Custom</PresentationFormat>
  <Paragraphs>876</Paragraphs>
  <Slides>137</Slides>
  <Notes>3</Notes>
  <HiddenSlides>41</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137</vt:i4>
      </vt:variant>
    </vt:vector>
  </HeadingPairs>
  <TitlesOfParts>
    <vt:vector size="154" baseType="lpstr">
      <vt:lpstr>Calibri</vt:lpstr>
      <vt:lpstr>Arial</vt:lpstr>
      <vt:lpstr>Open Sans</vt:lpstr>
      <vt:lpstr>Overpass Ultra-Bold</vt:lpstr>
      <vt:lpstr>IBM Plex Mono Bold</vt:lpstr>
      <vt:lpstr>Arimo Bold</vt:lpstr>
      <vt:lpstr>Open Sans Bold</vt:lpstr>
      <vt:lpstr>Canva Sans Medium</vt:lpstr>
      <vt:lpstr>Rustic Printed</vt:lpstr>
      <vt:lpstr>Gotham Condensed Bold Italics</vt:lpstr>
      <vt:lpstr>Arimo</vt:lpstr>
      <vt:lpstr>League Spartan</vt:lpstr>
      <vt:lpstr>Canva Sans</vt:lpstr>
      <vt:lpstr>Canva Sans Bold</vt:lpstr>
      <vt:lpstr>Bricolage Grotesque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dc:title>
  <cp:lastModifiedBy>عبدالرحمن حمدى عبدالتواب احمد</cp:lastModifiedBy>
  <cp:revision>6</cp:revision>
  <dcterms:created xsi:type="dcterms:W3CDTF">2006-08-16T00:00:00Z</dcterms:created>
  <dcterms:modified xsi:type="dcterms:W3CDTF">2025-07-01T12:52:52Z</dcterms:modified>
  <dc:identifier>DAGVzELoo8k</dc:identifier>
</cp:coreProperties>
</file>